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82" r:id="rId3"/>
    <p:sldId id="308" r:id="rId4"/>
    <p:sldId id="291" r:id="rId5"/>
    <p:sldId id="312" r:id="rId6"/>
    <p:sldId id="259" r:id="rId7"/>
    <p:sldId id="294" r:id="rId8"/>
    <p:sldId id="309" r:id="rId9"/>
    <p:sldId id="310" r:id="rId10"/>
    <p:sldId id="322" r:id="rId11"/>
    <p:sldId id="295" r:id="rId12"/>
    <p:sldId id="316" r:id="rId13"/>
    <p:sldId id="317" r:id="rId14"/>
    <p:sldId id="318" r:id="rId15"/>
    <p:sldId id="311" r:id="rId16"/>
    <p:sldId id="292" r:id="rId17"/>
    <p:sldId id="323" r:id="rId18"/>
    <p:sldId id="320" r:id="rId19"/>
    <p:sldId id="283" r:id="rId20"/>
  </p:sldIdLst>
  <p:sldSz cx="9144000" cy="6858000" type="screen4x3"/>
  <p:notesSz cx="6784975" cy="9906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FFCC"/>
    <a:srgbClr val="5E9EFF"/>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9273" autoAdjust="0"/>
  </p:normalViewPr>
  <p:slideViewPr>
    <p:cSldViewPr>
      <p:cViewPr>
        <p:scale>
          <a:sx n="75" d="100"/>
          <a:sy n="75" d="100"/>
        </p:scale>
        <p:origin x="-930" y="-750"/>
      </p:cViewPr>
      <p:guideLst>
        <p:guide orient="horz" pos="2160"/>
        <p:guide pos="2880"/>
      </p:guideLst>
    </p:cSldViewPr>
  </p:slideViewPr>
  <p:outlineViewPr>
    <p:cViewPr>
      <p:scale>
        <a:sx n="33" d="100"/>
        <a:sy n="33" d="100"/>
      </p:scale>
      <p:origin x="0" y="0"/>
    </p:cViewPr>
    <p:sldLst>
      <p:sld r:id="rId1" collapse="1"/>
    </p:sldLst>
  </p:outlineViewPr>
  <p:notesTextViewPr>
    <p:cViewPr>
      <p:scale>
        <a:sx n="125" d="100"/>
        <a:sy n="125" d="100"/>
      </p:scale>
      <p:origin x="0" y="0"/>
    </p:cViewPr>
  </p:notesTextViewPr>
  <p:notesViewPr>
    <p:cSldViewPr>
      <p:cViewPr varScale="1">
        <p:scale>
          <a:sx n="74" d="100"/>
          <a:sy n="74" d="100"/>
        </p:scale>
        <p:origin x="-2178" y="-102"/>
      </p:cViewPr>
      <p:guideLst>
        <p:guide orient="horz" pos="3120"/>
        <p:guide pos="21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esktop\IPA%204%20&#199;al&#305;&#351;malar\bulgu%20grafik.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pie3DChart>
        <c:varyColors val="1"/>
        <c:ser>
          <c:idx val="0"/>
          <c:order val="0"/>
          <c:dLbls>
            <c:dLblPos val="ctr"/>
            <c:showLegendKey val="0"/>
            <c:showVal val="1"/>
            <c:showCatName val="0"/>
            <c:showSerName val="0"/>
            <c:showPercent val="0"/>
            <c:showBubbleSize val="0"/>
            <c:showLeaderLines val="1"/>
          </c:dLbls>
          <c:cat>
            <c:strRef>
              <c:f>Sheet1!$A$3:$A$5</c:f>
              <c:strCache>
                <c:ptCount val="3"/>
                <c:pt idx="0">
                  <c:v>Open</c:v>
                </c:pt>
                <c:pt idx="1">
                  <c:v>Partially Addressed</c:v>
                </c:pt>
                <c:pt idx="2">
                  <c:v>Addressed</c:v>
                </c:pt>
              </c:strCache>
            </c:strRef>
          </c:cat>
          <c:val>
            <c:numRef>
              <c:f>Sheet1!$B$3:$B$5</c:f>
              <c:numCache>
                <c:formatCode>General</c:formatCode>
                <c:ptCount val="3"/>
                <c:pt idx="0">
                  <c:v>6</c:v>
                </c:pt>
                <c:pt idx="1">
                  <c:v>10</c:v>
                </c:pt>
                <c:pt idx="2">
                  <c:v>41</c:v>
                </c:pt>
              </c:numCache>
            </c:numRef>
          </c:val>
        </c:ser>
        <c:dLbls>
          <c:showLegendKey val="0"/>
          <c:showVal val="1"/>
          <c:showCatName val="0"/>
          <c:showSerName val="0"/>
          <c:showPercent val="0"/>
          <c:showBubbleSize val="0"/>
          <c:showLeaderLines val="1"/>
        </c:dLbls>
      </c:pie3DChart>
    </c:plotArea>
    <c:legend>
      <c:legendPos val="r"/>
      <c:layout/>
      <c:overlay val="0"/>
    </c:legend>
    <c:plotVisOnly val="1"/>
    <c:dispBlanksAs val="zero"/>
    <c:showDLblsOverMax val="0"/>
  </c:chart>
  <c:spPr>
    <a:noFill/>
    <a:ln>
      <a:noFill/>
    </a:ln>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0156" cy="4953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tr-TR"/>
          </a:p>
        </p:txBody>
      </p:sp>
      <p:sp>
        <p:nvSpPr>
          <p:cNvPr id="3" name="Date Placeholder 2"/>
          <p:cNvSpPr>
            <a:spLocks noGrp="1"/>
          </p:cNvSpPr>
          <p:nvPr>
            <p:ph type="dt" sz="quarter" idx="1"/>
          </p:nvPr>
        </p:nvSpPr>
        <p:spPr>
          <a:xfrm>
            <a:off x="3843249" y="0"/>
            <a:ext cx="2940156" cy="4953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EFD8917-708A-4633-843A-5FF8BDBACE21}" type="datetimeFigureOut">
              <a:rPr lang="tr-TR"/>
              <a:pPr>
                <a:defRPr/>
              </a:pPr>
              <a:t>20.06.2013</a:t>
            </a:fld>
            <a:endParaRPr lang="tr-TR"/>
          </a:p>
        </p:txBody>
      </p:sp>
      <p:sp>
        <p:nvSpPr>
          <p:cNvPr id="4" name="Footer Placeholder 3"/>
          <p:cNvSpPr>
            <a:spLocks noGrp="1"/>
          </p:cNvSpPr>
          <p:nvPr>
            <p:ph type="ftr" sz="quarter" idx="2"/>
          </p:nvPr>
        </p:nvSpPr>
        <p:spPr>
          <a:xfrm>
            <a:off x="0" y="9408981"/>
            <a:ext cx="2940156" cy="4953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tr-TR"/>
          </a:p>
        </p:txBody>
      </p:sp>
      <p:sp>
        <p:nvSpPr>
          <p:cNvPr id="5" name="Slide Number Placeholder 4"/>
          <p:cNvSpPr>
            <a:spLocks noGrp="1"/>
          </p:cNvSpPr>
          <p:nvPr>
            <p:ph type="sldNum" sz="quarter" idx="3"/>
          </p:nvPr>
        </p:nvSpPr>
        <p:spPr>
          <a:xfrm>
            <a:off x="3843249" y="9408981"/>
            <a:ext cx="2940156" cy="4953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1C6F9E77-373A-4AEF-AC47-4BDACF6D0C10}" type="slidenum">
              <a:rPr lang="tr-TR"/>
              <a:pPr>
                <a:defRPr/>
              </a:pPr>
              <a:t>‹#›</a:t>
            </a:fld>
            <a:endParaRPr lang="tr-TR"/>
          </a:p>
        </p:txBody>
      </p:sp>
    </p:spTree>
    <p:extLst>
      <p:ext uri="{BB962C8B-B14F-4D97-AF65-F5344CB8AC3E}">
        <p14:creationId xmlns:p14="http://schemas.microsoft.com/office/powerpoint/2010/main" val="4312461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0156" cy="4953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tr-TR"/>
          </a:p>
        </p:txBody>
      </p:sp>
      <p:sp>
        <p:nvSpPr>
          <p:cNvPr id="3" name="Date Placeholder 2"/>
          <p:cNvSpPr>
            <a:spLocks noGrp="1"/>
          </p:cNvSpPr>
          <p:nvPr>
            <p:ph type="dt" idx="1"/>
          </p:nvPr>
        </p:nvSpPr>
        <p:spPr>
          <a:xfrm>
            <a:off x="3843249" y="0"/>
            <a:ext cx="2940156" cy="4953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A7581569-65FB-4567-95A0-873B83CDCD9E}" type="datetimeFigureOut">
              <a:rPr lang="tr-TR"/>
              <a:pPr>
                <a:defRPr/>
              </a:pPr>
              <a:t>20.06.2013</a:t>
            </a:fld>
            <a:endParaRPr lang="tr-TR"/>
          </a:p>
        </p:txBody>
      </p:sp>
      <p:sp>
        <p:nvSpPr>
          <p:cNvPr id="4" name="Slide Image Placeholder 3"/>
          <p:cNvSpPr>
            <a:spLocks noGrp="1" noRot="1" noChangeAspect="1"/>
          </p:cNvSpPr>
          <p:nvPr>
            <p:ph type="sldImg" idx="2"/>
          </p:nvPr>
        </p:nvSpPr>
        <p:spPr>
          <a:xfrm>
            <a:off x="915988" y="742950"/>
            <a:ext cx="4953000" cy="371475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es Placeholder 4"/>
          <p:cNvSpPr>
            <a:spLocks noGrp="1"/>
          </p:cNvSpPr>
          <p:nvPr>
            <p:ph type="body" sz="quarter" idx="3"/>
          </p:nvPr>
        </p:nvSpPr>
        <p:spPr>
          <a:xfrm>
            <a:off x="678498" y="4705350"/>
            <a:ext cx="5427980" cy="44577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r-TR" noProof="0"/>
          </a:p>
        </p:txBody>
      </p:sp>
      <p:sp>
        <p:nvSpPr>
          <p:cNvPr id="6" name="Footer Placeholder 5"/>
          <p:cNvSpPr>
            <a:spLocks noGrp="1"/>
          </p:cNvSpPr>
          <p:nvPr>
            <p:ph type="ftr" sz="quarter" idx="4"/>
          </p:nvPr>
        </p:nvSpPr>
        <p:spPr>
          <a:xfrm>
            <a:off x="0" y="9408981"/>
            <a:ext cx="2940156" cy="4953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tr-TR"/>
          </a:p>
        </p:txBody>
      </p:sp>
      <p:sp>
        <p:nvSpPr>
          <p:cNvPr id="7" name="Slide Number Placeholder 6"/>
          <p:cNvSpPr>
            <a:spLocks noGrp="1"/>
          </p:cNvSpPr>
          <p:nvPr>
            <p:ph type="sldNum" sz="quarter" idx="5"/>
          </p:nvPr>
        </p:nvSpPr>
        <p:spPr>
          <a:xfrm>
            <a:off x="3843249" y="9408981"/>
            <a:ext cx="2940156" cy="4953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794B268-4A53-4D2F-9B73-EDB4ADACD18A}" type="slidenum">
              <a:rPr lang="tr-TR"/>
              <a:pPr>
                <a:defRPr/>
              </a:pPr>
              <a:t>‹#›</a:t>
            </a:fld>
            <a:endParaRPr lang="tr-TR"/>
          </a:p>
        </p:txBody>
      </p:sp>
    </p:spTree>
    <p:extLst>
      <p:ext uri="{BB962C8B-B14F-4D97-AF65-F5344CB8AC3E}">
        <p14:creationId xmlns:p14="http://schemas.microsoft.com/office/powerpoint/2010/main" val="363917710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BEA57A-EFFA-41F1-BD77-4EBE0A127336}" type="slidenum">
              <a:rPr lang="tr-TR"/>
              <a:pPr fontAlgn="base">
                <a:spcBef>
                  <a:spcPct val="0"/>
                </a:spcBef>
                <a:spcAft>
                  <a:spcPct val="0"/>
                </a:spcAft>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70168AD-66AB-4FAE-AE3F-9889DF21A6DC}" type="slidenum">
              <a:rPr lang="tr-TR">
                <a:solidFill>
                  <a:prstClr val="black"/>
                </a:solidFill>
              </a:rPr>
              <a:pPr/>
              <a:t>10</a:t>
            </a:fld>
            <a:endParaRPr lang="tr-TR">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8A3AD8-81EA-4CEE-9758-8373634D202D}" type="slidenum">
              <a:rPr lang="tr-TR"/>
              <a:pPr fontAlgn="base">
                <a:spcBef>
                  <a:spcPct val="0"/>
                </a:spcBef>
                <a:spcAft>
                  <a:spcPct val="0"/>
                </a:spcAft>
              </a:pPr>
              <a:t>11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8A3AD8-81EA-4CEE-9758-8373634D202D}" type="slidenum">
              <a:rPr lang="tr-TR">
                <a:solidFill>
                  <a:prstClr val="black"/>
                </a:solidFill>
              </a:rPr>
              <a:pPr/>
              <a:t>12</a:t>
            </a:fld>
            <a:endParaRPr lang="tr-TR">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8A3AD8-81EA-4CEE-9758-8373634D202D}" type="slidenum">
              <a:rPr lang="tr-TR">
                <a:solidFill>
                  <a:prstClr val="black"/>
                </a:solidFill>
              </a:rPr>
              <a:pPr/>
              <a:t>13</a:t>
            </a:fld>
            <a:endParaRPr lang="tr-TR">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8A3AD8-81EA-4CEE-9758-8373634D202D}" type="slidenum">
              <a:rPr lang="tr-TR">
                <a:solidFill>
                  <a:prstClr val="black"/>
                </a:solidFill>
              </a:rPr>
              <a:pPr/>
              <a:t>14</a:t>
            </a:fld>
            <a:endParaRPr lang="tr-TR">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8A3AD8-81EA-4CEE-9758-8373634D202D}" type="slidenum">
              <a:rPr lang="tr-TR"/>
              <a:pPr fontAlgn="base">
                <a:spcBef>
                  <a:spcPct val="0"/>
                </a:spcBef>
                <a:spcAft>
                  <a:spcPct val="0"/>
                </a:spcAft>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fontAlgn="auto">
              <a:spcBef>
                <a:spcPts val="0"/>
              </a:spcBef>
              <a:spcAft>
                <a:spcPts val="0"/>
              </a:spcAft>
              <a:defRPr/>
            </a:pPr>
            <a:endParaRPr lang="tr-TR"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8AF15-1768-4600-ABD3-D415232FC2DC}" type="slidenum">
              <a:rPr lang="tr-TR"/>
              <a:pPr fontAlgn="base">
                <a:spcBef>
                  <a:spcPct val="0"/>
                </a:spcBef>
                <a:spcAft>
                  <a:spcPct val="0"/>
                </a:spcAft>
              </a:pPr>
              <a:t>16</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fontAlgn="auto">
              <a:spcBef>
                <a:spcPts val="0"/>
              </a:spcBef>
              <a:spcAft>
                <a:spcPts val="0"/>
              </a:spcAft>
              <a:defRPr/>
            </a:pPr>
            <a:endParaRPr lang="tr-TR"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8AF15-1768-4600-ABD3-D415232FC2DC}" type="slidenum">
              <a:rPr lang="tr-TR"/>
              <a:pPr fontAlgn="base">
                <a:spcBef>
                  <a:spcPct val="0"/>
                </a:spcBef>
                <a:spcAft>
                  <a:spcPct val="0"/>
                </a:spcAft>
              </a:pPr>
              <a:t>17</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fontAlgn="auto">
              <a:spcBef>
                <a:spcPts val="0"/>
              </a:spcBef>
              <a:spcAft>
                <a:spcPts val="0"/>
              </a:spcAft>
              <a:defRPr/>
            </a:pPr>
            <a:endParaRPr lang="tr-TR"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A8AF15-1768-4600-ABD3-D415232FC2DC}" type="slidenum">
              <a:rPr lang="tr-TR">
                <a:solidFill>
                  <a:prstClr val="black"/>
                </a:solidFill>
              </a:rPr>
              <a:pPr/>
              <a:t>18</a:t>
            </a:fld>
            <a:endParaRPr lang="tr-TR">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2BD026-EB04-4A41-A5E7-88FDC02EA598}" type="slidenum">
              <a:rPr lang="tr-TR"/>
              <a:pPr fontAlgn="base">
                <a:spcBef>
                  <a:spcPct val="0"/>
                </a:spcBef>
                <a:spcAft>
                  <a:spcPct val="0"/>
                </a:spcAft>
              </a:pPr>
              <a:t>19</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endParaRPr lang="tr-TR"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F8A71-2BE7-4196-AC6B-32EFA5E2F951}" type="slidenum">
              <a:rPr lang="tr-TR"/>
              <a:pPr fontAlgn="base">
                <a:spcBef>
                  <a:spcPct val="0"/>
                </a:spcBef>
                <a:spcAft>
                  <a:spcPct val="0"/>
                </a:spcAft>
              </a:pPr>
              <a:t>2</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endParaRPr lang="tr-TR"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F8A71-2BE7-4196-AC6B-32EFA5E2F951}" type="slidenum">
              <a:rPr lang="tr-TR"/>
              <a:pPr fontAlgn="base">
                <a:spcBef>
                  <a:spcPct val="0"/>
                </a:spcBef>
                <a:spcAft>
                  <a:spcPct val="0"/>
                </a:spcAft>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9D0117-AE5F-4F93-B5D1-0097B7D2BD6D}" type="slidenum">
              <a:rPr lang="tr-TR"/>
              <a:pPr fontAlgn="base">
                <a:spcBef>
                  <a:spcPct val="0"/>
                </a:spcBef>
                <a:spcAft>
                  <a:spcPct val="0"/>
                </a:spcAft>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endParaRPr lang="tr-TR"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37857A-0E63-471E-A512-2B5648842D2F}" type="slidenum">
              <a:rPr lang="tr-TR">
                <a:solidFill>
                  <a:prstClr val="black"/>
                </a:solidFill>
              </a:rPr>
              <a:pPr/>
              <a:t>5</a:t>
            </a:fld>
            <a:endParaRPr lang="tr-T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endParaRPr lang="tr-TR"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37857A-0E63-471E-A512-2B5648842D2F}" type="slidenum">
              <a:rPr lang="tr-TR"/>
              <a:pPr fontAlgn="base">
                <a:spcBef>
                  <a:spcPct val="0"/>
                </a:spcBef>
                <a:spcAft>
                  <a:spcPct val="0"/>
                </a:spcAft>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0168AD-66AB-4FAE-AE3F-9889DF21A6DC}" type="slidenum">
              <a:rPr lang="tr-TR"/>
              <a:pPr fontAlgn="base">
                <a:spcBef>
                  <a:spcPct val="0"/>
                </a:spcBef>
                <a:spcAft>
                  <a:spcPct val="0"/>
                </a:spcAft>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endParaRPr lang="tr-TR"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F8A71-2BE7-4196-AC6B-32EFA5E2F951}" type="slidenum">
              <a:rPr lang="tr-TR"/>
              <a:pPr fontAlgn="base">
                <a:spcBef>
                  <a:spcPct val="0"/>
                </a:spcBef>
                <a:spcAft>
                  <a:spcPct val="0"/>
                </a:spcAft>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0168AD-66AB-4FAE-AE3F-9889DF21A6DC}" type="slidenum">
              <a:rPr lang="tr-TR"/>
              <a:pPr fontAlgn="base">
                <a:spcBef>
                  <a:spcPct val="0"/>
                </a:spcBef>
                <a:spcAft>
                  <a:spcPct val="0"/>
                </a:spcAft>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Table 16"/>
          <p:cNvGraphicFramePr>
            <a:graphicFrameLocks noGrp="1"/>
          </p:cNvGraphicFramePr>
          <p:nvPr/>
        </p:nvGraphicFramePr>
        <p:xfrm>
          <a:off x="0" y="333375"/>
          <a:ext cx="9144000" cy="370840"/>
        </p:xfrm>
        <a:graphic>
          <a:graphicData uri="http://schemas.openxmlformats.org/drawingml/2006/table">
            <a:tbl>
              <a:tblPr firstRow="1" bandRow="1">
                <a:effectLst/>
                <a:tableStyleId>{5C22544A-7EE6-4342-B048-85BDC9FD1C3A}</a:tableStyleId>
              </a:tblPr>
              <a:tblGrid>
                <a:gridCol w="9144000"/>
              </a:tblGrid>
              <a:tr h="370840">
                <a:tc>
                  <a:txBody>
                    <a:bodyPr/>
                    <a:lstStyle/>
                    <a:p>
                      <a:endParaRPr lang="tr-TR" dirty="0"/>
                    </a:p>
                  </a:txBody>
                  <a:tcPr>
                    <a:solidFill>
                      <a:schemeClr val="tx2"/>
                    </a:solidFill>
                  </a:tcPr>
                </a:tc>
              </a:tr>
            </a:tbl>
          </a:graphicData>
        </a:graphic>
      </p:graphicFrame>
      <p:pic>
        <p:nvPicPr>
          <p:cNvPr id="5" name="Picture 2" descr="C:\Documents and Settings\yalcin.ay\Desktop\PictureSİLME!!.png"/>
          <p:cNvPicPr>
            <a:picLocks noChangeAspect="1" noChangeArrowheads="1"/>
          </p:cNvPicPr>
          <p:nvPr userDrawn="1"/>
        </p:nvPicPr>
        <p:blipFill>
          <a:blip r:embed="rId2" cstate="print"/>
          <a:srcRect/>
          <a:stretch>
            <a:fillRect/>
          </a:stretch>
        </p:blipFill>
        <p:spPr bwMode="auto">
          <a:xfrm>
            <a:off x="7884368" y="5876924"/>
            <a:ext cx="1080120" cy="864444"/>
          </a:xfrm>
          <a:prstGeom prst="rect">
            <a:avLst/>
          </a:prstGeom>
          <a:noFill/>
          <a:ln w="9525">
            <a:noFill/>
            <a:miter lim="800000"/>
            <a:headEnd/>
            <a:tailEnd/>
          </a:ln>
        </p:spPr>
      </p:pic>
      <p:sp>
        <p:nvSpPr>
          <p:cNvPr id="6" name="TextBox 7"/>
          <p:cNvSpPr txBox="1"/>
          <p:nvPr userDrawn="1"/>
        </p:nvSpPr>
        <p:spPr>
          <a:xfrm>
            <a:off x="2484511" y="6165850"/>
            <a:ext cx="5903913" cy="368300"/>
          </a:xfrm>
          <a:prstGeom prst="rect">
            <a:avLst/>
          </a:prstGeom>
          <a:noFill/>
        </p:spPr>
        <p:txBody>
          <a:bodyPr>
            <a:spAutoFit/>
          </a:bodyPr>
          <a:lstStyle/>
          <a:p>
            <a:pPr algn="ctr" fontAlgn="auto">
              <a:spcBef>
                <a:spcPts val="0"/>
              </a:spcBef>
              <a:spcAft>
                <a:spcPts val="0"/>
              </a:spcAft>
              <a:defRPr/>
            </a:pPr>
            <a:r>
              <a:rPr lang="tr-TR" b="1" dirty="0">
                <a:solidFill>
                  <a:schemeClr val="tx2">
                    <a:lumMod val="60000"/>
                    <a:lumOff val="40000"/>
                  </a:schemeClr>
                </a:solidFill>
                <a:latin typeface="High Tower Text" pitchFamily="18" charset="0"/>
              </a:rPr>
              <a:t>BOARD OF TREASURY CONTROLLERS</a:t>
            </a:r>
          </a:p>
        </p:txBody>
      </p:sp>
      <p:cxnSp>
        <p:nvCxnSpPr>
          <p:cNvPr id="7" name="Straight Connector 9"/>
          <p:cNvCxnSpPr/>
          <p:nvPr userDrawn="1"/>
        </p:nvCxnSpPr>
        <p:spPr>
          <a:xfrm>
            <a:off x="0" y="6092825"/>
            <a:ext cx="7235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1"/>
          <p:cNvCxnSpPr/>
          <p:nvPr userDrawn="1"/>
        </p:nvCxnSpPr>
        <p:spPr>
          <a:xfrm>
            <a:off x="0" y="6597650"/>
            <a:ext cx="73802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13"/>
          <p:cNvCxnSpPr/>
          <p:nvPr userDrawn="1"/>
        </p:nvCxnSpPr>
        <p:spPr>
          <a:xfrm>
            <a:off x="7235825" y="6092825"/>
            <a:ext cx="6485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14"/>
          <p:cNvCxnSpPr/>
          <p:nvPr userDrawn="1"/>
        </p:nvCxnSpPr>
        <p:spPr>
          <a:xfrm>
            <a:off x="7235824" y="6597650"/>
            <a:ext cx="6485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29"/>
          <p:cNvSpPr txBox="1"/>
          <p:nvPr userDrawn="1"/>
        </p:nvSpPr>
        <p:spPr>
          <a:xfrm>
            <a:off x="1476375" y="333375"/>
            <a:ext cx="5903913" cy="368300"/>
          </a:xfrm>
          <a:prstGeom prst="rect">
            <a:avLst/>
          </a:prstGeom>
          <a:noFill/>
        </p:spPr>
        <p:txBody>
          <a:bodyPr>
            <a:spAutoFit/>
          </a:bodyPr>
          <a:lstStyle/>
          <a:p>
            <a:pPr algn="ctr" fontAlgn="auto">
              <a:spcBef>
                <a:spcPts val="0"/>
              </a:spcBef>
              <a:spcAft>
                <a:spcPts val="0"/>
              </a:spcAft>
              <a:defRPr/>
            </a:pPr>
            <a:r>
              <a:rPr lang="tr-TR" dirty="0">
                <a:solidFill>
                  <a:schemeClr val="accent1">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AUDIT AUTHORITY </a:t>
            </a:r>
          </a:p>
        </p:txBody>
      </p:sp>
      <p:sp>
        <p:nvSpPr>
          <p:cNvPr id="2" name="Title 1"/>
          <p:cNvSpPr>
            <a:spLocks noGrp="1"/>
          </p:cNvSpPr>
          <p:nvPr>
            <p:ph type="ctrTitle"/>
          </p:nvPr>
        </p:nvSpPr>
        <p:spPr>
          <a:xfrm>
            <a:off x="683568" y="980728"/>
            <a:ext cx="7772400" cy="79208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lvl1pPr algn="l">
              <a:defRPr>
                <a:solidFill>
                  <a:schemeClr val="accent1">
                    <a:lumMod val="75000"/>
                  </a:schemeClr>
                </a:solidFill>
                <a:effectLst>
                  <a:outerShdw blurRad="38100" dist="38100" dir="2700000" algn="tl">
                    <a:srgbClr val="000000">
                      <a:alpha val="43137"/>
                    </a:srgbClr>
                  </a:outerShdw>
                </a:effectLst>
              </a:defRPr>
            </a:lvl1pPr>
          </a:lstStyle>
          <a:p>
            <a:r>
              <a:rPr lang="en-US" dirty="0" smtClean="0"/>
              <a:t>Click to edit Master title style</a:t>
            </a:r>
            <a:endParaRPr lang="tr-TR" dirty="0"/>
          </a:p>
        </p:txBody>
      </p:sp>
      <p:sp>
        <p:nvSpPr>
          <p:cNvPr id="3" name="Subtitle 2"/>
          <p:cNvSpPr>
            <a:spLocks noGrp="1"/>
          </p:cNvSpPr>
          <p:nvPr>
            <p:ph type="subTitle" idx="1"/>
          </p:nvPr>
        </p:nvSpPr>
        <p:spPr>
          <a:xfrm>
            <a:off x="683568" y="1988840"/>
            <a:ext cx="7776864" cy="3649960"/>
          </a:xfrm>
          <a:prstGeom prst="rect">
            <a:avLst/>
          </a:prstGeo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tr-TR"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53" y="5978046"/>
            <a:ext cx="2131681" cy="879953"/>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E499615F-94BE-4F8B-A032-E477F4ADF6BF}"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D3711CC-57CD-43E0-AA56-0D3D8CFB2E10}"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tr-T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defRPr>
            </a:lvl1pPr>
          </a:lstStyle>
          <a:p>
            <a:pPr>
              <a:defRPr/>
            </a:pPr>
            <a:endParaRPr lang="tr-T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F383F91-04D3-4CB4-A265-4AAFD5DE55B8}" type="slidenum">
              <a:rPr lang="tr-TR"/>
              <a:pPr>
                <a:defRPr/>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defRPr>
            </a:lvl1pPr>
          </a:lstStyle>
          <a:p>
            <a:pPr>
              <a:defRPr/>
            </a:pPr>
            <a:endParaRPr lang="tr-T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858CCF2-4F76-4F53-8B5E-C6D715FDF79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EA7135D-637B-43BC-BFBE-7AE69D25E721}"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73C6B26-D937-4C4D-A77E-9CB1F7FD11BB}"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tr-T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C53C009-46B6-4AA6-B1C2-46AF91A719B6}"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48B6D34-915D-4BF6-AFB6-A76CAD40EE73}"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9147921-D4E7-4476-8776-66BCFC907C43}"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tr-T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2181FCD-2028-48BB-8B61-7243E9F4A099}"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Straight Connector 6"/>
          <p:cNvCxnSpPr/>
          <p:nvPr userDrawn="1"/>
        </p:nvCxnSpPr>
        <p:spPr>
          <a:xfrm>
            <a:off x="0" y="6092825"/>
            <a:ext cx="63722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0" y="6597650"/>
            <a:ext cx="6372225"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1187450" y="6165850"/>
            <a:ext cx="5905500" cy="368300"/>
          </a:xfrm>
          <a:prstGeom prst="rect">
            <a:avLst/>
          </a:prstGeom>
          <a:noFill/>
        </p:spPr>
        <p:txBody>
          <a:bodyPr>
            <a:spAutoFit/>
          </a:bodyPr>
          <a:lstStyle/>
          <a:p>
            <a:pPr algn="ctr" fontAlgn="auto">
              <a:spcBef>
                <a:spcPts val="0"/>
              </a:spcBef>
              <a:spcAft>
                <a:spcPts val="0"/>
              </a:spcAft>
              <a:defRPr/>
            </a:pPr>
            <a:r>
              <a:rPr lang="tr-TR" b="1" dirty="0">
                <a:solidFill>
                  <a:schemeClr val="tx2">
                    <a:lumMod val="60000"/>
                    <a:lumOff val="40000"/>
                  </a:schemeClr>
                </a:solidFill>
                <a:latin typeface="High Tower Text" pitchFamily="18" charset="0"/>
              </a:rPr>
              <a:t>HAZİNE KONTROLÖRLERİ KURULU</a:t>
            </a:r>
          </a:p>
        </p:txBody>
      </p:sp>
      <p:pic>
        <p:nvPicPr>
          <p:cNvPr id="1029" name="Picture 2" descr="C:\Documents and Settings\yalcin.ay\Desktop\PictureSİLME!!.png"/>
          <p:cNvPicPr>
            <a:picLocks noChangeAspect="1" noChangeArrowheads="1"/>
          </p:cNvPicPr>
          <p:nvPr userDrawn="1"/>
        </p:nvPicPr>
        <p:blipFill>
          <a:blip r:embed="rId13" cstate="print"/>
          <a:srcRect/>
          <a:stretch>
            <a:fillRect/>
          </a:stretch>
        </p:blipFill>
        <p:spPr bwMode="auto">
          <a:xfrm>
            <a:off x="6300788" y="5876925"/>
            <a:ext cx="995362" cy="857250"/>
          </a:xfrm>
          <a:prstGeom prst="rect">
            <a:avLst/>
          </a:prstGeom>
          <a:noFill/>
          <a:ln w="9525">
            <a:noFill/>
            <a:miter lim="800000"/>
            <a:headEnd/>
            <a:tailEnd/>
          </a:ln>
        </p:spPr>
      </p:pic>
      <p:cxnSp>
        <p:nvCxnSpPr>
          <p:cNvPr id="11" name="Straight Connector 10"/>
          <p:cNvCxnSpPr/>
          <p:nvPr userDrawn="1"/>
        </p:nvCxnSpPr>
        <p:spPr>
          <a:xfrm>
            <a:off x="7235825" y="6092825"/>
            <a:ext cx="19081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7235825" y="6597650"/>
            <a:ext cx="19081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0" y="69215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0" y="260350"/>
            <a:ext cx="9144000" cy="0"/>
          </a:xfrm>
          <a:prstGeom prst="line">
            <a:avLst/>
          </a:prstGeom>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iming>
    <p:tnLst>
      <p:par>
        <p:cTn id="1" dur="indefinite" restart="never" nodeType="tmRoot"/>
      </p:par>
    </p:tnLst>
  </p:timing>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6" name="TextBox 5"/>
          <p:cNvSpPr txBox="1"/>
          <p:nvPr/>
        </p:nvSpPr>
        <p:spPr>
          <a:xfrm>
            <a:off x="179388" y="3429000"/>
            <a:ext cx="8785225" cy="2431435"/>
          </a:xfrm>
          <a:prstGeom prst="rect">
            <a:avLst/>
          </a:prstGeom>
          <a:noFill/>
          <a:ln w="0">
            <a:solidFill>
              <a:schemeClr val="accent1">
                <a:alpha val="0"/>
              </a:schemeClr>
            </a:solidFill>
          </a:ln>
        </p:spPr>
        <p:txBody>
          <a:bodyPr>
            <a:spAutoFit/>
          </a:bodyPr>
          <a:lstStyle/>
          <a:p>
            <a:pPr algn="ctr"/>
            <a:r>
              <a:rPr lang="en-GB" sz="4400" b="1" dirty="0" smtClean="0">
                <a:solidFill>
                  <a:srgbClr val="FF0000"/>
                </a:solidFill>
                <a:effectLst>
                  <a:outerShdw blurRad="38100" dist="38100" dir="2700000" algn="tl">
                    <a:srgbClr val="000000"/>
                  </a:outerShdw>
                </a:effectLst>
                <a:latin typeface="Calibri" pitchFamily="34" charset="0"/>
                <a:cs typeface="Times New Roman" pitchFamily="18" charset="0"/>
              </a:rPr>
              <a:t>IPA COMPONENT IV</a:t>
            </a:r>
            <a:r>
              <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rPr>
              <a:t/>
            </a:r>
            <a:br>
              <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rPr>
            </a:br>
            <a:endPar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endParaRPr>
          </a:p>
          <a:p>
            <a:pPr algn="ctr"/>
            <a:r>
              <a:rPr lang="tr-TR" sz="3600" b="1" dirty="0" err="1" smtClean="0">
                <a:solidFill>
                  <a:srgbClr val="FF0000"/>
                </a:solidFill>
                <a:effectLst>
                  <a:outerShdw blurRad="38100" dist="38100" dir="2700000" algn="tl">
                    <a:srgbClr val="000000"/>
                  </a:outerShdw>
                </a:effectLst>
                <a:latin typeface="Calibri" pitchFamily="34" charset="0"/>
                <a:cs typeface="Times New Roman" pitchFamily="18" charset="0"/>
              </a:rPr>
              <a:t>June</a:t>
            </a:r>
            <a:r>
              <a:rPr lang="tr-TR" sz="3600" b="1" dirty="0" smtClean="0">
                <a:solidFill>
                  <a:srgbClr val="FF0000"/>
                </a:solidFill>
                <a:effectLst>
                  <a:outerShdw blurRad="38100" dist="38100" dir="2700000" algn="tl">
                    <a:srgbClr val="000000"/>
                  </a:outerShdw>
                </a:effectLst>
                <a:latin typeface="Calibri" pitchFamily="34" charset="0"/>
                <a:cs typeface="Times New Roman" pitchFamily="18" charset="0"/>
              </a:rPr>
              <a:t> </a:t>
            </a:r>
            <a:r>
              <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rPr>
              <a:t>201</a:t>
            </a:r>
            <a:r>
              <a:rPr lang="tr-TR" sz="3600" b="1" dirty="0" smtClean="0">
                <a:solidFill>
                  <a:srgbClr val="FF0000"/>
                </a:solidFill>
                <a:effectLst>
                  <a:outerShdw blurRad="38100" dist="38100" dir="2700000" algn="tl">
                    <a:srgbClr val="000000"/>
                  </a:outerShdw>
                </a:effectLst>
                <a:latin typeface="Calibri" pitchFamily="34" charset="0"/>
                <a:cs typeface="Times New Roman" pitchFamily="18" charset="0"/>
              </a:rPr>
              <a:t>3</a:t>
            </a:r>
            <a:r>
              <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rPr>
              <a:t> </a:t>
            </a:r>
          </a:p>
          <a:p>
            <a:pPr algn="ctr"/>
            <a:r>
              <a:rPr lang="en-GB" sz="3600" b="1" dirty="0" smtClean="0">
                <a:solidFill>
                  <a:srgbClr val="FF0000"/>
                </a:solidFill>
                <a:effectLst>
                  <a:outerShdw blurRad="38100" dist="38100" dir="2700000" algn="tl">
                    <a:srgbClr val="000000"/>
                  </a:outerShdw>
                </a:effectLst>
                <a:latin typeface="Calibri" pitchFamily="34" charset="0"/>
                <a:cs typeface="Times New Roman" pitchFamily="18" charset="0"/>
              </a:rPr>
              <a:t>Ankara </a:t>
            </a:r>
            <a:endParaRPr lang="en-GB" sz="2800" b="1" dirty="0">
              <a:solidFill>
                <a:srgbClr val="FF0000"/>
              </a:solidFill>
              <a:effectLst>
                <a:outerShdw blurRad="38100" dist="38100" dir="2700000" algn="tl">
                  <a:srgbClr val="000000"/>
                </a:outerShdw>
              </a:effectLst>
              <a:latin typeface="Calibri" pitchFamily="34" charset="0"/>
              <a:cs typeface="Times New Roman" pitchFamily="18" charset="0"/>
            </a:endParaRPr>
          </a:p>
        </p:txBody>
      </p:sp>
      <p:sp>
        <p:nvSpPr>
          <p:cNvPr id="8" name="TextBox 7"/>
          <p:cNvSpPr txBox="1"/>
          <p:nvPr/>
        </p:nvSpPr>
        <p:spPr>
          <a:xfrm>
            <a:off x="684213" y="1484313"/>
            <a:ext cx="7704137" cy="1108075"/>
          </a:xfrm>
          <a:prstGeom prst="rect">
            <a:avLst/>
          </a:prstGeom>
          <a:noFill/>
        </p:spPr>
        <p:txBody>
          <a:bodyPr>
            <a:spAutoFit/>
          </a:bodyPr>
          <a:lstStyle/>
          <a:p>
            <a:pPr algn="ctr" fontAlgn="auto">
              <a:spcBef>
                <a:spcPts val="0"/>
              </a:spcBef>
              <a:spcAft>
                <a:spcPts val="0"/>
              </a:spcAft>
              <a:defRPr/>
            </a:pPr>
            <a:r>
              <a:rPr lang="tr-TR" sz="6600" dirty="0">
                <a:solidFill>
                  <a:schemeClr val="bg1"/>
                </a:solidFill>
                <a:effectLst>
                  <a:outerShdw blurRad="38100" dist="38100" dir="2700000" algn="tl">
                    <a:srgbClr val="000000">
                      <a:alpha val="43137"/>
                    </a:srgbClr>
                  </a:outerShdw>
                </a:effectLst>
                <a:latin typeface="+mn-lt"/>
              </a:rPr>
              <a:t>AUDIT AUTHORITY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647725"/>
          </a:xfrm>
        </p:spPr>
        <p:txBody>
          <a:bodyPr/>
          <a:lstStyle/>
          <a:p>
            <a:pPr fontAlgn="auto">
              <a:spcAft>
                <a:spcPts val="0"/>
              </a:spcAft>
              <a:defRPr/>
            </a:pPr>
            <a:r>
              <a:rPr lang="en-GB" sz="3600" dirty="0" err="1" smtClean="0"/>
              <a:t>i</a:t>
            </a:r>
            <a:r>
              <a:rPr lang="tr-TR" sz="3600" dirty="0" smtClean="0"/>
              <a:t>v</a:t>
            </a:r>
            <a:r>
              <a:rPr lang="en-GB" sz="3600" dirty="0" smtClean="0"/>
              <a:t>. Audits of Operations </a:t>
            </a:r>
            <a:endParaRPr lang="en-GB" sz="3600" dirty="0"/>
          </a:p>
        </p:txBody>
      </p:sp>
      <p:sp>
        <p:nvSpPr>
          <p:cNvPr id="3" name="Subtitle 2"/>
          <p:cNvSpPr>
            <a:spLocks noGrp="1"/>
          </p:cNvSpPr>
          <p:nvPr>
            <p:ph type="subTitle" idx="1"/>
          </p:nvPr>
        </p:nvSpPr>
        <p:spPr>
          <a:xfrm>
            <a:off x="684213" y="1989138"/>
            <a:ext cx="8280400" cy="4104158"/>
          </a:xfrm>
        </p:spPr>
        <p:txBody>
          <a:bodyPr/>
          <a:lstStyle/>
          <a:p>
            <a:endParaRPr lang="tr-TR" sz="2000" dirty="0"/>
          </a:p>
          <a:p>
            <a:pPr marL="342900" indent="-342900" algn="just" fontAlgn="auto">
              <a:spcAft>
                <a:spcPts val="0"/>
              </a:spcAft>
              <a:buFont typeface="Wingdings" pitchFamily="2" charset="2"/>
              <a:buChar char="q"/>
              <a:tabLst>
                <a:tab pos="354013" algn="l"/>
              </a:tabLst>
              <a:defRPr/>
            </a:pPr>
            <a:endParaRPr lang="tr-TR" sz="2000" dirty="0" smtClean="0"/>
          </a:p>
          <a:p>
            <a:pPr algn="just" fontAlgn="auto">
              <a:spcAft>
                <a:spcPts val="0"/>
              </a:spcAft>
              <a:buFont typeface="Arial" pitchFamily="34" charset="0"/>
              <a:buNone/>
              <a:tabLst>
                <a:tab pos="354013" algn="l"/>
              </a:tabLst>
              <a:defRPr/>
            </a:pPr>
            <a:endParaRPr lang="tr-TR" sz="2000" dirty="0"/>
          </a:p>
          <a:p>
            <a:pPr algn="just" fontAlgn="auto">
              <a:spcAft>
                <a:spcPts val="0"/>
              </a:spcAft>
              <a:buFont typeface="Arial" pitchFamily="34" charset="0"/>
              <a:buNone/>
              <a:tabLst>
                <a:tab pos="354013" algn="l"/>
              </a:tabLst>
              <a:defRPr/>
            </a:pPr>
            <a:endParaRPr lang="tr-TR" sz="20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418D7ACB-59F9-4257-9841-D1D2FE356178}" type="slidenum">
              <a:rPr lang="tr-TR">
                <a:solidFill>
                  <a:srgbClr val="1F497D">
                    <a:lumMod val="60000"/>
                    <a:lumOff val="40000"/>
                  </a:srgbClr>
                </a:solidFill>
                <a:latin typeface="Calibri"/>
              </a:rPr>
              <a:pPr algn="ctr" fontAlgn="auto">
                <a:spcBef>
                  <a:spcPts val="0"/>
                </a:spcBef>
                <a:spcAft>
                  <a:spcPts val="0"/>
                </a:spcAft>
                <a:defRPr/>
              </a:pPr>
              <a:t>10</a:t>
            </a:fld>
            <a:endParaRPr lang="tr-TR" dirty="0">
              <a:solidFill>
                <a:srgbClr val="1F497D">
                  <a:lumMod val="60000"/>
                  <a:lumOff val="40000"/>
                </a:srgbClr>
              </a:solidFill>
              <a:latin typeface="Calibri"/>
            </a:endParaRPr>
          </a:p>
        </p:txBody>
      </p:sp>
      <p:graphicFrame>
        <p:nvGraphicFramePr>
          <p:cNvPr id="4" name="Table 3"/>
          <p:cNvGraphicFramePr>
            <a:graphicFrameLocks noGrp="1"/>
          </p:cNvGraphicFramePr>
          <p:nvPr>
            <p:extLst>
              <p:ext uri="{D42A27DB-BD31-4B8C-83A1-F6EECF244321}">
                <p14:modId xmlns:p14="http://schemas.microsoft.com/office/powerpoint/2010/main" val="2859040055"/>
              </p:ext>
            </p:extLst>
          </p:nvPr>
        </p:nvGraphicFramePr>
        <p:xfrm>
          <a:off x="2043533" y="1700808"/>
          <a:ext cx="4616699" cy="4331754"/>
        </p:xfrm>
        <a:graphic>
          <a:graphicData uri="http://schemas.openxmlformats.org/drawingml/2006/table">
            <a:tbl>
              <a:tblPr firstRow="1" firstCol="1" bandRow="1" bandCol="1">
                <a:tableStyleId>{5C22544A-7EE6-4342-B048-85BDC9FD1C3A}</a:tableStyleId>
              </a:tblPr>
              <a:tblGrid>
                <a:gridCol w="3280558"/>
                <a:gridCol w="1336141"/>
              </a:tblGrid>
              <a:tr h="191373">
                <a:tc>
                  <a:txBody>
                    <a:bodyPr/>
                    <a:lstStyle/>
                    <a:p>
                      <a:pPr algn="ctr">
                        <a:lnSpc>
                          <a:spcPts val="1200"/>
                        </a:lnSpc>
                        <a:spcAft>
                          <a:spcPts val="0"/>
                        </a:spcAft>
                        <a:tabLst>
                          <a:tab pos="179705" algn="l"/>
                        </a:tabLst>
                      </a:pPr>
                      <a:r>
                        <a:rPr lang="en-US" sz="1100" dirty="0">
                          <a:effectLst/>
                        </a:rPr>
                        <a:t>Finding Type</a:t>
                      </a:r>
                      <a:endParaRPr lang="tr-TR" sz="1200" dirty="0">
                        <a:effectLst/>
                        <a:latin typeface="Times New Roman"/>
                        <a:ea typeface="Calibri"/>
                        <a:cs typeface="Times New Roman"/>
                      </a:endParaRPr>
                    </a:p>
                  </a:txBody>
                  <a:tcPr marL="68580" marR="68580" marT="0" marB="0"/>
                </a:tc>
                <a:tc rowSpan="2">
                  <a:txBody>
                    <a:bodyPr/>
                    <a:lstStyle/>
                    <a:p>
                      <a:pPr algn="ctr">
                        <a:lnSpc>
                          <a:spcPts val="1200"/>
                        </a:lnSpc>
                        <a:spcAft>
                          <a:spcPts val="0"/>
                        </a:spcAft>
                        <a:tabLst>
                          <a:tab pos="179705" algn="l"/>
                        </a:tabLst>
                      </a:pPr>
                      <a:r>
                        <a:rPr lang="en-US" sz="1100" dirty="0">
                          <a:effectLst/>
                        </a:rPr>
                        <a:t>Total €</a:t>
                      </a:r>
                      <a:endParaRPr lang="tr-TR" sz="1200" dirty="0">
                        <a:effectLst/>
                        <a:latin typeface="Times New Roman"/>
                        <a:ea typeface="Calibri"/>
                        <a:cs typeface="Times New Roman"/>
                      </a:endParaRPr>
                    </a:p>
                  </a:txBody>
                  <a:tcPr marL="68580" marR="68580" marT="0" marB="0"/>
                </a:tc>
              </a:tr>
              <a:tr h="229647">
                <a:tc>
                  <a:txBody>
                    <a:bodyPr/>
                    <a:lstStyle/>
                    <a:p>
                      <a:pPr marL="457200" algn="ctr">
                        <a:spcAft>
                          <a:spcPts val="0"/>
                        </a:spcAft>
                      </a:pPr>
                      <a:r>
                        <a:rPr lang="en-GB" sz="1200">
                          <a:effectLst/>
                        </a:rPr>
                        <a:t> </a:t>
                      </a:r>
                      <a:endParaRPr lang="tr-TR" sz="1200">
                        <a:effectLst/>
                        <a:latin typeface="Times New Roman"/>
                        <a:ea typeface="Calibri"/>
                        <a:cs typeface="Times New Roman"/>
                      </a:endParaRPr>
                    </a:p>
                  </a:txBody>
                  <a:tcPr marL="68580" marR="68580" marT="0" marB="0"/>
                </a:tc>
                <a:tc vMerge="1">
                  <a:txBody>
                    <a:bodyPr/>
                    <a:lstStyle/>
                    <a:p>
                      <a:endParaRPr lang="tr-TR"/>
                    </a:p>
                  </a:txBody>
                  <a:tcPr/>
                </a:tc>
              </a:tr>
              <a:tr h="210510">
                <a:tc>
                  <a:txBody>
                    <a:bodyPr/>
                    <a:lstStyle/>
                    <a:p>
                      <a:pPr algn="just">
                        <a:spcAft>
                          <a:spcPts val="0"/>
                        </a:spcAft>
                      </a:pPr>
                      <a:r>
                        <a:rPr lang="en-GB" sz="1100">
                          <a:effectLst/>
                        </a:rPr>
                        <a:t>Sound Financial Management</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dirty="0">
                          <a:effectLst/>
                        </a:rPr>
                        <a:t>1.168,40</a:t>
                      </a:r>
                      <a:endParaRPr lang="tr-TR" sz="1200" dirty="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Unnecessary activities for the project</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dirty="0">
                          <a:effectLst/>
                        </a:rPr>
                        <a:t>14.500,00</a:t>
                      </a:r>
                      <a:endParaRPr lang="tr-TR" sz="1200" dirty="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Lack of allocation key</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dirty="0">
                          <a:effectLst/>
                        </a:rPr>
                        <a:t>2.678,69</a:t>
                      </a:r>
                      <a:endParaRPr lang="tr-TR" sz="1200" dirty="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Costs did not related to the project</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dirty="0">
                          <a:effectLst/>
                        </a:rPr>
                        <a:t>3.773,08</a:t>
                      </a:r>
                      <a:endParaRPr lang="tr-TR" sz="1200" dirty="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Error in procurement notice</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17.765,00</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Error in VAT</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8.279,28</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Income Taxes</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660,32</a:t>
                      </a:r>
                      <a:endParaRPr lang="tr-TR" sz="1200">
                        <a:effectLst/>
                        <a:latin typeface="Times New Roman"/>
                        <a:ea typeface="Calibri"/>
                        <a:cs typeface="Times New Roman"/>
                      </a:endParaRPr>
                    </a:p>
                  </a:txBody>
                  <a:tcPr marL="68580" marR="68580" marT="0" marB="0"/>
                </a:tc>
              </a:tr>
              <a:tr h="249108">
                <a:tc>
                  <a:txBody>
                    <a:bodyPr/>
                    <a:lstStyle/>
                    <a:p>
                      <a:pPr>
                        <a:spcAft>
                          <a:spcPts val="0"/>
                        </a:spcAft>
                      </a:pPr>
                      <a:r>
                        <a:rPr lang="en-GB" sz="1100">
                          <a:effectLst/>
                        </a:rPr>
                        <a:t>Error in Currency Exchanges</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11.523,17</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Rent</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a:effectLst/>
                        </a:rPr>
                        <a:t>357.500,00</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Error in Stamp Tax</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1.065,49</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Payment did not comply with supporting documents</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19.679,88</a:t>
                      </a:r>
                      <a:endParaRPr lang="tr-TR" sz="1200">
                        <a:effectLst/>
                        <a:latin typeface="Times New Roman"/>
                        <a:ea typeface="Calibri"/>
                        <a:cs typeface="Times New Roman"/>
                      </a:endParaRPr>
                    </a:p>
                  </a:txBody>
                  <a:tcPr marL="68580" marR="68580" marT="0" marB="0"/>
                </a:tc>
              </a:tr>
              <a:tr h="229647">
                <a:tc>
                  <a:txBody>
                    <a:bodyPr/>
                    <a:lstStyle/>
                    <a:p>
                      <a:pPr>
                        <a:spcAft>
                          <a:spcPts val="0"/>
                        </a:spcAft>
                      </a:pPr>
                      <a:r>
                        <a:rPr lang="en-GB" sz="1100">
                          <a:effectLst/>
                        </a:rPr>
                        <a:t>Missing supporting document</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200">
                          <a:effectLst/>
                        </a:rPr>
                        <a:t>21.664,5</a:t>
                      </a:r>
                      <a:r>
                        <a:rPr lang="en-GB" sz="1100">
                          <a:effectLst/>
                        </a:rPr>
                        <a:t>6</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a:effectLst/>
                        </a:rPr>
                        <a:t>Over budget</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7.791,44</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Administrative costs</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a:effectLst/>
                        </a:rPr>
                        <a:t>6.087,33</a:t>
                      </a:r>
                      <a:endParaRPr lang="tr-TR" sz="1200">
                        <a:effectLst/>
                        <a:latin typeface="Times New Roman"/>
                        <a:ea typeface="Calibri"/>
                        <a:cs typeface="Times New Roman"/>
                      </a:endParaRPr>
                    </a:p>
                  </a:txBody>
                  <a:tcPr marL="68580" marR="68580" marT="0" marB="0"/>
                </a:tc>
              </a:tr>
              <a:tr h="240999">
                <a:tc>
                  <a:txBody>
                    <a:bodyPr/>
                    <a:lstStyle/>
                    <a:p>
                      <a:pPr>
                        <a:spcAft>
                          <a:spcPts val="0"/>
                        </a:spcAft>
                      </a:pPr>
                      <a:r>
                        <a:rPr lang="en-GB" sz="1100">
                          <a:effectLst/>
                        </a:rPr>
                        <a:t>Financial costs</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100">
                          <a:effectLst/>
                        </a:rPr>
                        <a:t>39,23</a:t>
                      </a:r>
                      <a:endParaRPr lang="tr-TR" sz="120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Conflict of Interest in Procurement</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dirty="0">
                          <a:effectLst/>
                        </a:rPr>
                        <a:t>39.463,39</a:t>
                      </a:r>
                      <a:endParaRPr lang="tr-TR" sz="1200" dirty="0">
                        <a:effectLst/>
                        <a:latin typeface="Times New Roman"/>
                        <a:ea typeface="Calibri"/>
                        <a:cs typeface="Times New Roman"/>
                      </a:endParaRPr>
                    </a:p>
                  </a:txBody>
                  <a:tcPr marL="68580" marR="68580" marT="0" marB="0"/>
                </a:tc>
              </a:tr>
              <a:tr h="210510">
                <a:tc>
                  <a:txBody>
                    <a:bodyPr/>
                    <a:lstStyle/>
                    <a:p>
                      <a:pPr>
                        <a:spcAft>
                          <a:spcPts val="0"/>
                        </a:spcAft>
                      </a:pPr>
                      <a:r>
                        <a:rPr lang="en-GB" sz="1100" dirty="0">
                          <a:effectLst/>
                        </a:rPr>
                        <a:t>Inconsistency for Implementation period</a:t>
                      </a:r>
                      <a:endParaRPr lang="tr-TR" sz="1200" dirty="0">
                        <a:effectLst/>
                        <a:latin typeface="Times New Roman"/>
                        <a:ea typeface="Calibri"/>
                        <a:cs typeface="Times New Roman"/>
                      </a:endParaRPr>
                    </a:p>
                  </a:txBody>
                  <a:tcPr marL="68580" marR="68580" marT="0" marB="0"/>
                </a:tc>
                <a:tc>
                  <a:txBody>
                    <a:bodyPr/>
                    <a:lstStyle/>
                    <a:p>
                      <a:pPr algn="r">
                        <a:spcAft>
                          <a:spcPts val="0"/>
                        </a:spcAft>
                      </a:pPr>
                      <a:r>
                        <a:rPr lang="en-GB" sz="1100">
                          <a:effectLst/>
                        </a:rPr>
                        <a:t>994,57</a:t>
                      </a:r>
                      <a:endParaRPr lang="tr-TR" sz="1200">
                        <a:effectLst/>
                        <a:latin typeface="Times New Roman"/>
                        <a:ea typeface="Calibri"/>
                        <a:cs typeface="Times New Roman"/>
                      </a:endParaRPr>
                    </a:p>
                  </a:txBody>
                  <a:tcPr marL="68580" marR="68580" marT="0" marB="0"/>
                </a:tc>
              </a:tr>
              <a:tr h="229647">
                <a:tc>
                  <a:txBody>
                    <a:bodyPr/>
                    <a:lstStyle/>
                    <a:p>
                      <a:pPr>
                        <a:spcAft>
                          <a:spcPts val="0"/>
                        </a:spcAft>
                      </a:pPr>
                      <a:r>
                        <a:rPr lang="en-GB" sz="1100">
                          <a:effectLst/>
                        </a:rPr>
                        <a:t>TOTAL</a:t>
                      </a:r>
                      <a:endParaRPr lang="tr-TR" sz="1200">
                        <a:effectLst/>
                        <a:latin typeface="Times New Roman"/>
                        <a:ea typeface="Calibri"/>
                        <a:cs typeface="Times New Roman"/>
                      </a:endParaRPr>
                    </a:p>
                  </a:txBody>
                  <a:tcPr marL="68580" marR="68580" marT="0" marB="0"/>
                </a:tc>
                <a:tc>
                  <a:txBody>
                    <a:bodyPr/>
                    <a:lstStyle/>
                    <a:p>
                      <a:pPr algn="r">
                        <a:spcAft>
                          <a:spcPts val="0"/>
                        </a:spcAft>
                      </a:pPr>
                      <a:r>
                        <a:rPr lang="en-GB" sz="1600" b="1" dirty="0">
                          <a:effectLst/>
                        </a:rPr>
                        <a:t>514.633,83</a:t>
                      </a:r>
                      <a:endParaRPr lang="tr-TR" sz="1600" b="1" dirty="0">
                        <a:effectLst/>
                        <a:latin typeface="Times New Roman"/>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7901844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200" dirty="0" smtClean="0"/>
              <a:t>v. Follow-up of Previous Year’s Audit Findings </a:t>
            </a:r>
            <a:endParaRPr lang="en-GB" sz="3200" dirty="0"/>
          </a:p>
        </p:txBody>
      </p:sp>
      <p:sp>
        <p:nvSpPr>
          <p:cNvPr id="29698" name="Subtitle 2"/>
          <p:cNvSpPr>
            <a:spLocks noGrp="1"/>
          </p:cNvSpPr>
          <p:nvPr>
            <p:ph type="subTitle" idx="1"/>
          </p:nvPr>
        </p:nvSpPr>
        <p:spPr bwMode="auto">
          <a:xfrm>
            <a:off x="684213" y="1989138"/>
            <a:ext cx="8280400" cy="3649662"/>
          </a:xfrm>
          <a:noFill/>
          <a:ln>
            <a:miter lim="800000"/>
            <a:headEnd/>
            <a:tailEnd/>
          </a:ln>
        </p:spPr>
        <p:txBody>
          <a:bodyPr vert="horz" wrap="square" lIns="91440" tIns="45720" rIns="91440" bIns="45720" numCol="1" anchor="t" anchorCtr="0" compatLnSpc="1">
            <a:prstTxWarp prst="textNoShape">
              <a:avLst/>
            </a:prstTxWarp>
          </a:bodyPr>
          <a:lstStyle/>
          <a:p>
            <a:pPr marL="342900" indent="-342900" algn="just">
              <a:buFont typeface="Wingdings" pitchFamily="2" charset="2"/>
              <a:buChar char="q"/>
              <a:tabLst>
                <a:tab pos="354013" algn="l"/>
              </a:tabLst>
            </a:pPr>
            <a:r>
              <a:rPr lang="en-GB" sz="2000" dirty="0"/>
              <a:t>For the follow up of previous years’ audit findings, an official letter was sent to AA by NAO SD, IPA MD and CFCU in October 2012. After having official replies from </a:t>
            </a:r>
            <a:r>
              <a:rPr lang="en-GB" sz="2000" dirty="0" err="1"/>
              <a:t>auditees</a:t>
            </a:r>
            <a:r>
              <a:rPr lang="en-GB" sz="2000" dirty="0"/>
              <a:t>, AA reassessed the findings and checked them at the place of NAO SD, IPA MD and CFCU. The audit team responsible for Component I have carried out follow-up activities for the 2009 and 2010 findings for NAO SD, that are not related with the HRD OP specifically, but common for all IPA components.</a:t>
            </a:r>
            <a:endParaRPr lang="tr-TR" sz="2000" dirty="0"/>
          </a:p>
          <a:p>
            <a:pPr algn="just">
              <a:tabLst>
                <a:tab pos="354013" algn="l"/>
              </a:tabLst>
            </a:pPr>
            <a:endParaRPr lang="tr-TR" sz="2000" dirty="0" smtClean="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03F4418B-C327-432F-AE32-EA0992158AF0}" type="slidenum">
              <a:rPr lang="tr-TR">
                <a:solidFill>
                  <a:schemeClr val="tx2">
                    <a:lumMod val="60000"/>
                    <a:lumOff val="40000"/>
                  </a:schemeClr>
                </a:solidFill>
                <a:latin typeface="+mn-lt"/>
              </a:rPr>
              <a:pPr algn="ctr" fontAlgn="auto">
                <a:spcBef>
                  <a:spcPts val="0"/>
                </a:spcBef>
                <a:spcAft>
                  <a:spcPts val="0"/>
                </a:spcAft>
                <a:defRPr/>
              </a:pPr>
              <a:t>11</a:t>
            </a:fld>
            <a:endParaRPr lang="tr-TR" dirty="0">
              <a:solidFill>
                <a:schemeClr val="tx2">
                  <a:lumMod val="60000"/>
                  <a:lumOff val="40000"/>
                </a:schemeClr>
              </a:solidFill>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200" dirty="0" smtClean="0"/>
              <a:t>v. Follow-up of Previous Year’s Audit Findings </a:t>
            </a:r>
            <a:endParaRPr lang="en-GB" sz="3200" dirty="0"/>
          </a:p>
        </p:txBody>
      </p:sp>
      <p:sp>
        <p:nvSpPr>
          <p:cNvPr id="29698" name="Subtitle 2"/>
          <p:cNvSpPr>
            <a:spLocks noGrp="1"/>
          </p:cNvSpPr>
          <p:nvPr>
            <p:ph type="subTitle" idx="1"/>
          </p:nvPr>
        </p:nvSpPr>
        <p:spPr bwMode="auto">
          <a:xfrm>
            <a:off x="684213" y="1989138"/>
            <a:ext cx="8280400" cy="3649662"/>
          </a:xfrm>
          <a:noFill/>
          <a:ln>
            <a:miter lim="800000"/>
            <a:headEnd/>
            <a:tailEnd/>
          </a:ln>
        </p:spPr>
        <p:txBody>
          <a:bodyPr vert="horz" wrap="square" lIns="91440" tIns="45720" rIns="91440" bIns="45720" numCol="1" anchor="t" anchorCtr="0" compatLnSpc="1">
            <a:prstTxWarp prst="textNoShape">
              <a:avLst/>
            </a:prstTxWarp>
          </a:bodyPr>
          <a:lstStyle/>
          <a:p>
            <a:pPr algn="just">
              <a:tabLst>
                <a:tab pos="354013" algn="l"/>
              </a:tabLst>
            </a:pPr>
            <a:endParaRPr lang="tr-TR" sz="2000" dirty="0" smtClean="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03F4418B-C327-432F-AE32-EA0992158AF0}" type="slidenum">
              <a:rPr lang="tr-TR">
                <a:solidFill>
                  <a:srgbClr val="1F497D">
                    <a:lumMod val="60000"/>
                    <a:lumOff val="40000"/>
                  </a:srgbClr>
                </a:solidFill>
                <a:latin typeface="Calibri"/>
              </a:rPr>
              <a:pPr algn="ctr" fontAlgn="auto">
                <a:spcBef>
                  <a:spcPts val="0"/>
                </a:spcBef>
                <a:spcAft>
                  <a:spcPts val="0"/>
                </a:spcAft>
                <a:defRPr/>
              </a:pPr>
              <a:t>12</a:t>
            </a:fld>
            <a:endParaRPr lang="tr-TR" dirty="0">
              <a:solidFill>
                <a:srgbClr val="1F497D">
                  <a:lumMod val="60000"/>
                  <a:lumOff val="40000"/>
                </a:srgbClr>
              </a:solidFill>
              <a:latin typeface="Calibri"/>
            </a:endParaRPr>
          </a:p>
        </p:txBody>
      </p:sp>
      <p:graphicFrame>
        <p:nvGraphicFramePr>
          <p:cNvPr id="6" name="Chart 5"/>
          <p:cNvGraphicFramePr/>
          <p:nvPr>
            <p:extLst>
              <p:ext uri="{D42A27DB-BD31-4B8C-83A1-F6EECF244321}">
                <p14:modId xmlns:p14="http://schemas.microsoft.com/office/powerpoint/2010/main" val="3551272877"/>
              </p:ext>
            </p:extLst>
          </p:nvPr>
        </p:nvGraphicFramePr>
        <p:xfrm>
          <a:off x="2339752" y="2492896"/>
          <a:ext cx="4507865" cy="26257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18905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200" dirty="0" smtClean="0"/>
              <a:t>v. Follow-up of Previous Year’s Audit Findings </a:t>
            </a:r>
            <a:endParaRPr lang="en-GB" sz="3200" dirty="0"/>
          </a:p>
        </p:txBody>
      </p:sp>
      <p:sp>
        <p:nvSpPr>
          <p:cNvPr id="29698" name="Subtitle 2"/>
          <p:cNvSpPr>
            <a:spLocks noGrp="1"/>
          </p:cNvSpPr>
          <p:nvPr>
            <p:ph type="subTitle" idx="1"/>
          </p:nvPr>
        </p:nvSpPr>
        <p:spPr bwMode="auto">
          <a:xfrm>
            <a:off x="684213" y="1989138"/>
            <a:ext cx="8280400" cy="3649662"/>
          </a:xfrm>
          <a:noFill/>
          <a:ln>
            <a:miter lim="800000"/>
            <a:headEnd/>
            <a:tailEnd/>
          </a:ln>
        </p:spPr>
        <p:txBody>
          <a:bodyPr vert="horz" wrap="square" lIns="91440" tIns="45720" rIns="91440" bIns="45720" numCol="1" anchor="t" anchorCtr="0" compatLnSpc="1">
            <a:prstTxWarp prst="textNoShape">
              <a:avLst/>
            </a:prstTxWarp>
          </a:bodyPr>
          <a:lstStyle/>
          <a:p>
            <a:pPr marL="342900" indent="-342900" algn="just">
              <a:buFont typeface="Wingdings" pitchFamily="2" charset="2"/>
              <a:buChar char="q"/>
              <a:tabLst>
                <a:tab pos="354013" algn="l"/>
              </a:tabLst>
            </a:pPr>
            <a:r>
              <a:rPr lang="en-GB" sz="2000" dirty="0"/>
              <a:t>Unclear reporting requirements and cut off dates for irregularity management</a:t>
            </a:r>
            <a:endParaRPr lang="tr-TR" sz="2000" dirty="0"/>
          </a:p>
          <a:p>
            <a:pPr marL="342900" indent="-342900" algn="just">
              <a:buFont typeface="Wingdings" pitchFamily="2" charset="2"/>
              <a:buChar char="q"/>
              <a:tabLst>
                <a:tab pos="354013" algn="l"/>
              </a:tabLst>
            </a:pPr>
            <a:r>
              <a:rPr lang="en-GB" sz="2000" dirty="0"/>
              <a:t>Weakness in irregularity reporting between OS, OBs, CFCU</a:t>
            </a:r>
            <a:endParaRPr lang="tr-TR" sz="2000" dirty="0"/>
          </a:p>
          <a:p>
            <a:pPr marL="342900" indent="-342900" algn="just">
              <a:buFont typeface="Wingdings" pitchFamily="2" charset="2"/>
              <a:buChar char="q"/>
              <a:tabLst>
                <a:tab pos="354013" algn="l"/>
              </a:tabLst>
            </a:pPr>
            <a:r>
              <a:rPr lang="en-GB" sz="2000" dirty="0"/>
              <a:t>Weaknesses in Risk Management Process in Operation Beneficiaries</a:t>
            </a:r>
            <a:endParaRPr lang="tr-TR" sz="2000" dirty="0"/>
          </a:p>
          <a:p>
            <a:pPr marL="342900" indent="-342900" algn="just">
              <a:buFont typeface="Wingdings" pitchFamily="2" charset="2"/>
              <a:buChar char="q"/>
              <a:tabLst>
                <a:tab pos="354013" algn="l"/>
              </a:tabLst>
            </a:pPr>
            <a:r>
              <a:rPr lang="en-GB" sz="2000" dirty="0"/>
              <a:t>Weakness in O</a:t>
            </a:r>
            <a:r>
              <a:rPr lang="tr-TR" sz="2000" dirty="0"/>
              <a:t>B</a:t>
            </a:r>
            <a:r>
              <a:rPr lang="en-GB" sz="2000" dirty="0"/>
              <a:t>s</a:t>
            </a:r>
            <a:endParaRPr lang="tr-TR" sz="2000" dirty="0"/>
          </a:p>
          <a:p>
            <a:pPr marL="342900" indent="-342900" algn="just">
              <a:buFont typeface="Wingdings" pitchFamily="2" charset="2"/>
              <a:buChar char="q"/>
              <a:tabLst>
                <a:tab pos="354013" algn="l"/>
              </a:tabLst>
            </a:pPr>
            <a:r>
              <a:rPr lang="en-GB" sz="2000" dirty="0"/>
              <a:t>Weaknesses in identifying Risks Related to Objectives of Operation Beneficiaries</a:t>
            </a:r>
            <a:endParaRPr lang="tr-TR" sz="2000" dirty="0"/>
          </a:p>
          <a:p>
            <a:pPr marL="342900" indent="-342900" algn="just">
              <a:buFont typeface="Wingdings" pitchFamily="2" charset="2"/>
              <a:buChar char="q"/>
              <a:tabLst>
                <a:tab pos="354013" algn="l"/>
              </a:tabLst>
            </a:pPr>
            <a:r>
              <a:rPr lang="en-GB" sz="2000" dirty="0"/>
              <a:t>Risk assessment process of projects</a:t>
            </a:r>
            <a:endParaRPr lang="tr-TR" sz="2000" dirty="0"/>
          </a:p>
          <a:p>
            <a:pPr marL="342900" indent="-342900" algn="just">
              <a:buFont typeface="Wingdings" pitchFamily="2" charset="2"/>
              <a:buChar char="q"/>
              <a:tabLst>
                <a:tab pos="354013" algn="l"/>
              </a:tabLst>
            </a:pPr>
            <a:r>
              <a:rPr lang="en-GB" sz="2000" dirty="0"/>
              <a:t>Deduction of income tax at source from per diems</a:t>
            </a:r>
            <a:endParaRPr lang="tr-TR" sz="2000" dirty="0"/>
          </a:p>
          <a:p>
            <a:pPr marL="342900" indent="-342900" algn="just">
              <a:buFont typeface="Wingdings" pitchFamily="2" charset="2"/>
              <a:buChar char="q"/>
              <a:tabLst>
                <a:tab pos="354013" algn="l"/>
              </a:tabLst>
            </a:pPr>
            <a:r>
              <a:rPr lang="en-GB" sz="2000" dirty="0"/>
              <a:t>Excess per diem payment to RGMTT Training Programme Participant</a:t>
            </a:r>
            <a:endParaRPr lang="tr-TR" sz="2000" dirty="0"/>
          </a:p>
          <a:p>
            <a:pPr marL="342900" indent="-342900" algn="just">
              <a:buFont typeface="Wingdings" pitchFamily="2" charset="2"/>
              <a:buChar char="q"/>
              <a:tabLst>
                <a:tab pos="354013" algn="l"/>
              </a:tabLst>
            </a:pPr>
            <a:r>
              <a:rPr lang="en-GB" sz="2000" dirty="0"/>
              <a:t>Ineligible expenditures for human resources</a:t>
            </a:r>
            <a:endParaRPr lang="tr-TR" sz="20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03F4418B-C327-432F-AE32-EA0992158AF0}" type="slidenum">
              <a:rPr lang="tr-TR">
                <a:solidFill>
                  <a:srgbClr val="1F497D">
                    <a:lumMod val="60000"/>
                    <a:lumOff val="40000"/>
                  </a:srgbClr>
                </a:solidFill>
                <a:latin typeface="Calibri"/>
              </a:rPr>
              <a:pPr algn="ctr" fontAlgn="auto">
                <a:spcBef>
                  <a:spcPts val="0"/>
                </a:spcBef>
                <a:spcAft>
                  <a:spcPts val="0"/>
                </a:spcAft>
                <a:defRPr/>
              </a:pPr>
              <a:t>13</a:t>
            </a:fld>
            <a:endParaRPr lang="tr-TR" dirty="0">
              <a:solidFill>
                <a:srgbClr val="1F497D">
                  <a:lumMod val="60000"/>
                  <a:lumOff val="40000"/>
                </a:srgbClr>
              </a:solidFill>
              <a:latin typeface="Calibri"/>
            </a:endParaRPr>
          </a:p>
        </p:txBody>
      </p:sp>
    </p:spTree>
    <p:extLst>
      <p:ext uri="{BB962C8B-B14F-4D97-AF65-F5344CB8AC3E}">
        <p14:creationId xmlns:p14="http://schemas.microsoft.com/office/powerpoint/2010/main" val="17927080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200" dirty="0" smtClean="0"/>
              <a:t>v. Follow-up of Previous Year’s Audit Findings </a:t>
            </a:r>
            <a:endParaRPr lang="en-GB" sz="3200" dirty="0"/>
          </a:p>
        </p:txBody>
      </p:sp>
      <p:sp>
        <p:nvSpPr>
          <p:cNvPr id="29698" name="Subtitle 2"/>
          <p:cNvSpPr>
            <a:spLocks noGrp="1"/>
          </p:cNvSpPr>
          <p:nvPr>
            <p:ph type="subTitle" idx="1"/>
          </p:nvPr>
        </p:nvSpPr>
        <p:spPr bwMode="auto">
          <a:xfrm>
            <a:off x="684213" y="1989138"/>
            <a:ext cx="8280400" cy="3649662"/>
          </a:xfrm>
          <a:noFill/>
          <a:ln>
            <a:miter lim="800000"/>
            <a:headEnd/>
            <a:tailEnd/>
          </a:ln>
        </p:spPr>
        <p:txBody>
          <a:bodyPr vert="horz" wrap="square" lIns="91440" tIns="45720" rIns="91440" bIns="45720" numCol="1" anchor="t" anchorCtr="0" compatLnSpc="1">
            <a:prstTxWarp prst="textNoShape">
              <a:avLst/>
            </a:prstTxWarp>
          </a:bodyPr>
          <a:lstStyle/>
          <a:p>
            <a:pPr marL="342900" indent="-342900" algn="just">
              <a:buFont typeface="Wingdings" pitchFamily="2" charset="2"/>
              <a:buChar char="q"/>
              <a:tabLst>
                <a:tab pos="354013" algn="l"/>
              </a:tabLst>
            </a:pPr>
            <a:r>
              <a:rPr lang="en-GB" sz="2000" dirty="0"/>
              <a:t>Staffing Problems (NAO)</a:t>
            </a:r>
            <a:endParaRPr lang="tr-TR" sz="2000" dirty="0"/>
          </a:p>
          <a:p>
            <a:pPr marL="342900" indent="-342900" algn="just">
              <a:buFont typeface="Wingdings" pitchFamily="2" charset="2"/>
              <a:buChar char="q"/>
              <a:tabLst>
                <a:tab pos="354013" algn="l"/>
              </a:tabLst>
            </a:pPr>
            <a:r>
              <a:rPr lang="en-GB" sz="2000" dirty="0"/>
              <a:t>Internal Audit Weaknesses (NAO)</a:t>
            </a:r>
            <a:endParaRPr lang="tr-TR" sz="2000" dirty="0"/>
          </a:p>
          <a:p>
            <a:pPr marL="342900" indent="-342900" algn="just">
              <a:buFont typeface="Wingdings" pitchFamily="2" charset="2"/>
              <a:buChar char="q"/>
              <a:tabLst>
                <a:tab pos="354013" algn="l"/>
              </a:tabLst>
            </a:pPr>
            <a:r>
              <a:rPr lang="en-GB" sz="2000" dirty="0"/>
              <a:t>Non-compliance with contract provisions in human resources</a:t>
            </a:r>
            <a:endParaRPr lang="tr-TR" sz="2000" dirty="0"/>
          </a:p>
          <a:p>
            <a:pPr marL="342900" indent="-342900" algn="just">
              <a:buFont typeface="Wingdings" pitchFamily="2" charset="2"/>
              <a:buChar char="q"/>
              <a:tabLst>
                <a:tab pos="354013" algn="l"/>
              </a:tabLst>
            </a:pPr>
            <a:r>
              <a:rPr lang="en-GB" sz="2000" dirty="0"/>
              <a:t>Weakness in submitting and approval process of changes in the management and control system</a:t>
            </a:r>
            <a:endParaRPr lang="tr-TR" sz="2000" dirty="0"/>
          </a:p>
          <a:p>
            <a:pPr marL="342900" indent="-342900" algn="just">
              <a:buFont typeface="Wingdings" pitchFamily="2" charset="2"/>
              <a:buChar char="q"/>
              <a:tabLst>
                <a:tab pos="354013" algn="l"/>
              </a:tabLst>
            </a:pPr>
            <a:r>
              <a:rPr lang="en-GB" sz="2000" dirty="0"/>
              <a:t>High Staff Turnover</a:t>
            </a:r>
            <a:endParaRPr lang="tr-TR" sz="2000" dirty="0"/>
          </a:p>
          <a:p>
            <a:pPr marL="342900" indent="-342900" algn="just">
              <a:buFont typeface="Wingdings" pitchFamily="2" charset="2"/>
              <a:buChar char="q"/>
              <a:tabLst>
                <a:tab pos="354013" algn="l"/>
              </a:tabLst>
            </a:pPr>
            <a:r>
              <a:rPr lang="en-GB" sz="2000" dirty="0"/>
              <a:t>Financial reports that have wrong calculations</a:t>
            </a:r>
            <a:endParaRPr lang="tr-TR" sz="2000" dirty="0"/>
          </a:p>
          <a:p>
            <a:pPr marL="342900" indent="-342900" algn="just">
              <a:buFont typeface="Wingdings" pitchFamily="2" charset="2"/>
              <a:buChar char="q"/>
              <a:tabLst>
                <a:tab pos="354013" algn="l"/>
              </a:tabLst>
            </a:pPr>
            <a:r>
              <a:rPr lang="en-GB" sz="2000" dirty="0"/>
              <a:t>Regular Staff Meetings (IPA MD)</a:t>
            </a:r>
            <a:endParaRPr lang="tr-TR" sz="20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03F4418B-C327-432F-AE32-EA0992158AF0}" type="slidenum">
              <a:rPr lang="tr-TR">
                <a:solidFill>
                  <a:srgbClr val="1F497D">
                    <a:lumMod val="60000"/>
                    <a:lumOff val="40000"/>
                  </a:srgbClr>
                </a:solidFill>
                <a:latin typeface="Calibri"/>
              </a:rPr>
              <a:pPr algn="ctr" fontAlgn="auto">
                <a:spcBef>
                  <a:spcPts val="0"/>
                </a:spcBef>
                <a:spcAft>
                  <a:spcPts val="0"/>
                </a:spcAft>
                <a:defRPr/>
              </a:pPr>
              <a:t>14</a:t>
            </a:fld>
            <a:endParaRPr lang="tr-TR" dirty="0">
              <a:solidFill>
                <a:srgbClr val="1F497D">
                  <a:lumMod val="60000"/>
                  <a:lumOff val="40000"/>
                </a:srgbClr>
              </a:solidFill>
              <a:latin typeface="Calibri"/>
            </a:endParaRPr>
          </a:p>
        </p:txBody>
      </p:sp>
    </p:spTree>
    <p:extLst>
      <p:ext uri="{BB962C8B-B14F-4D97-AF65-F5344CB8AC3E}">
        <p14:creationId xmlns:p14="http://schemas.microsoft.com/office/powerpoint/2010/main" val="2043035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600" dirty="0" smtClean="0"/>
              <a:t>v</a:t>
            </a:r>
            <a:r>
              <a:rPr lang="tr-TR" sz="3600" dirty="0" smtClean="0"/>
              <a:t>i</a:t>
            </a:r>
            <a:r>
              <a:rPr lang="en-GB" sz="3600" dirty="0" smtClean="0"/>
              <a:t>. Assessment of Changes in MCS</a:t>
            </a:r>
            <a:endParaRPr lang="en-GB" sz="3600" dirty="0"/>
          </a:p>
        </p:txBody>
      </p:sp>
      <p:sp>
        <p:nvSpPr>
          <p:cNvPr id="29698" name="Subtitle 2"/>
          <p:cNvSpPr>
            <a:spLocks noGrp="1"/>
          </p:cNvSpPr>
          <p:nvPr>
            <p:ph type="subTitle" idx="1"/>
          </p:nvPr>
        </p:nvSpPr>
        <p:spPr bwMode="auto">
          <a:xfrm>
            <a:off x="684213" y="1989138"/>
            <a:ext cx="8280400" cy="3649662"/>
          </a:xfrm>
          <a:noFill/>
          <a:ln>
            <a:miter lim="800000"/>
            <a:headEnd/>
            <a:tailEnd/>
          </a:ln>
        </p:spPr>
        <p:txBody>
          <a:bodyPr vert="horz" wrap="square" lIns="91440" tIns="45720" rIns="91440" bIns="45720" numCol="1" anchor="t" anchorCtr="0" compatLnSpc="1">
            <a:prstTxWarp prst="textNoShape">
              <a:avLst/>
            </a:prstTxWarp>
          </a:bodyPr>
          <a:lstStyle/>
          <a:p>
            <a:pPr algn="just">
              <a:buFont typeface="Wingdings" pitchFamily="2" charset="2"/>
              <a:buChar char="q"/>
              <a:tabLst>
                <a:tab pos="354013" algn="l"/>
              </a:tabLst>
            </a:pPr>
            <a:r>
              <a:rPr lang="tr-TR" sz="2000" dirty="0" smtClean="0"/>
              <a:t> </a:t>
            </a:r>
            <a:r>
              <a:rPr lang="en-US" sz="2000" dirty="0" smtClean="0">
                <a:cs typeface="Times New Roman" pitchFamily="18" charset="0"/>
              </a:rPr>
              <a:t>AA</a:t>
            </a:r>
            <a:r>
              <a:rPr lang="tr-TR" sz="2000" dirty="0" smtClean="0">
                <a:cs typeface="Times New Roman" pitchFamily="18" charset="0"/>
              </a:rPr>
              <a:t> </a:t>
            </a:r>
            <a:r>
              <a:rPr lang="en-US" sz="2000" dirty="0" smtClean="0">
                <a:cs typeface="Times New Roman" pitchFamily="18" charset="0"/>
              </a:rPr>
              <a:t>gives special attention to the changes in the MCS</a:t>
            </a:r>
            <a:r>
              <a:rPr lang="tr-TR" sz="2000" dirty="0" smtClean="0">
                <a:cs typeface="Times New Roman" pitchFamily="18" charset="0"/>
              </a:rPr>
              <a:t>.</a:t>
            </a:r>
          </a:p>
          <a:p>
            <a:pPr algn="just">
              <a:tabLst>
                <a:tab pos="354013" algn="l"/>
              </a:tabLst>
            </a:pPr>
            <a:endParaRPr lang="tr-TR" sz="2000" dirty="0" smtClean="0"/>
          </a:p>
          <a:p>
            <a:pPr marL="446088" indent="-446088" algn="just">
              <a:lnSpc>
                <a:spcPct val="80000"/>
              </a:lnSpc>
              <a:buFont typeface="Wingdings" pitchFamily="2" charset="2"/>
              <a:buChar char="ü"/>
              <a:tabLst>
                <a:tab pos="628650" algn="l"/>
              </a:tabLst>
            </a:pPr>
            <a:r>
              <a:rPr lang="en-US" sz="2000" dirty="0" smtClean="0">
                <a:cs typeface="Times New Roman" pitchFamily="18" charset="0"/>
              </a:rPr>
              <a:t>The AA’s assessment of the completeness of the changes,</a:t>
            </a:r>
            <a:r>
              <a:rPr lang="en-GB" sz="2000" dirty="0" smtClean="0">
                <a:cs typeface="Times New Roman" pitchFamily="18" charset="0"/>
              </a:rPr>
              <a:t> i.e. whether all changes are correctly communicated to the NAO,</a:t>
            </a:r>
            <a:endParaRPr lang="tr-TR" sz="2000" dirty="0" smtClean="0">
              <a:cs typeface="Times New Roman" pitchFamily="18" charset="0"/>
            </a:endParaRPr>
          </a:p>
          <a:p>
            <a:pPr marL="446088" indent="-446088" algn="just">
              <a:lnSpc>
                <a:spcPct val="80000"/>
              </a:lnSpc>
              <a:buFont typeface="Wingdings" pitchFamily="2" charset="2"/>
              <a:buChar char="ü"/>
              <a:tabLst>
                <a:tab pos="628650" algn="l"/>
              </a:tabLst>
            </a:pPr>
            <a:endParaRPr lang="tr-TR" sz="2000" dirty="0" smtClean="0">
              <a:cs typeface="Times New Roman" pitchFamily="18" charset="0"/>
            </a:endParaRPr>
          </a:p>
          <a:p>
            <a:pPr marL="446088" indent="-446088" algn="just">
              <a:lnSpc>
                <a:spcPct val="80000"/>
              </a:lnSpc>
              <a:buFont typeface="Wingdings" pitchFamily="2" charset="2"/>
              <a:buChar char="ü"/>
              <a:tabLst>
                <a:tab pos="628650" algn="l"/>
              </a:tabLst>
            </a:pPr>
            <a:r>
              <a:rPr lang="en-GB" sz="2000" dirty="0" smtClean="0">
                <a:cs typeface="Times New Roman" pitchFamily="18" charset="0"/>
              </a:rPr>
              <a:t>The AA assess</a:t>
            </a:r>
            <a:r>
              <a:rPr lang="tr-TR" sz="2000" dirty="0" smtClean="0">
                <a:cs typeface="Times New Roman" pitchFamily="18" charset="0"/>
              </a:rPr>
              <a:t>es</a:t>
            </a:r>
            <a:r>
              <a:rPr lang="en-GB" sz="2000" dirty="0" smtClean="0">
                <a:cs typeface="Times New Roman" pitchFamily="18" charset="0"/>
              </a:rPr>
              <a:t> the NAO’s role in assessing and approving the changes,</a:t>
            </a:r>
            <a:endParaRPr lang="tr-TR" sz="2000" dirty="0" smtClean="0">
              <a:cs typeface="Times New Roman" pitchFamily="18" charset="0"/>
            </a:endParaRPr>
          </a:p>
          <a:p>
            <a:pPr marL="446088" indent="-446088" algn="just">
              <a:lnSpc>
                <a:spcPct val="80000"/>
              </a:lnSpc>
              <a:buFont typeface="Wingdings" pitchFamily="2" charset="2"/>
              <a:buChar char="ü"/>
              <a:tabLst>
                <a:tab pos="628650" algn="l"/>
              </a:tabLst>
            </a:pPr>
            <a:endParaRPr lang="tr-TR" sz="2000" dirty="0" smtClean="0">
              <a:cs typeface="Times New Roman" pitchFamily="18" charset="0"/>
            </a:endParaRPr>
          </a:p>
          <a:p>
            <a:pPr marL="446088" indent="-446088" algn="just">
              <a:lnSpc>
                <a:spcPct val="80000"/>
              </a:lnSpc>
              <a:buFont typeface="Wingdings" pitchFamily="2" charset="2"/>
              <a:buChar char="ü"/>
              <a:tabLst>
                <a:tab pos="628650" algn="l"/>
              </a:tabLst>
            </a:pPr>
            <a:r>
              <a:rPr lang="en-GB" sz="2000" dirty="0" smtClean="0">
                <a:cs typeface="Times New Roman" pitchFamily="18" charset="0"/>
              </a:rPr>
              <a:t>The AA assesses</a:t>
            </a:r>
            <a:r>
              <a:rPr lang="tr-TR" sz="2000" dirty="0" smtClean="0">
                <a:cs typeface="Times New Roman" pitchFamily="18" charset="0"/>
              </a:rPr>
              <a:t> </a:t>
            </a:r>
            <a:r>
              <a:rPr lang="en-GB" sz="2000" dirty="0" smtClean="0">
                <a:cs typeface="Times New Roman" pitchFamily="18" charset="0"/>
              </a:rPr>
              <a:t>the impact of the changes to the design and the effective functioning of the MCS</a:t>
            </a:r>
            <a:r>
              <a:rPr lang="tr-TR" sz="2000" dirty="0" smtClean="0">
                <a:cs typeface="Times New Roman" pitchFamily="18" charset="0"/>
              </a:rPr>
              <a:t>,</a:t>
            </a:r>
          </a:p>
          <a:p>
            <a:pPr marL="446088" indent="-446088" algn="just">
              <a:lnSpc>
                <a:spcPct val="80000"/>
              </a:lnSpc>
              <a:buFont typeface="Wingdings" pitchFamily="2" charset="2"/>
              <a:buChar char="ü"/>
              <a:tabLst>
                <a:tab pos="628650" algn="l"/>
              </a:tabLst>
            </a:pPr>
            <a:endParaRPr lang="tr-TR" sz="2000" dirty="0" smtClean="0">
              <a:cs typeface="Times New Roman" pitchFamily="18" charset="0"/>
            </a:endParaRPr>
          </a:p>
          <a:p>
            <a:pPr marL="446088" indent="-446088" algn="just">
              <a:lnSpc>
                <a:spcPct val="80000"/>
              </a:lnSpc>
              <a:buFont typeface="Wingdings" pitchFamily="2" charset="2"/>
              <a:buChar char="ü"/>
              <a:tabLst>
                <a:tab pos="628650" algn="l"/>
              </a:tabLst>
            </a:pPr>
            <a:r>
              <a:rPr lang="en-GB" sz="2000" dirty="0" smtClean="0">
                <a:cs typeface="Times New Roman" pitchFamily="18" charset="0"/>
              </a:rPr>
              <a:t>In this context, the significant changes in the management and control systems and impact assessment of the changes by AA will be given in AAAR</a:t>
            </a:r>
            <a:endParaRPr lang="en-GB" sz="2000" dirty="0" smtClean="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03F4418B-C327-432F-AE32-EA0992158AF0}" type="slidenum">
              <a:rPr lang="tr-TR">
                <a:solidFill>
                  <a:schemeClr val="tx2">
                    <a:lumMod val="60000"/>
                    <a:lumOff val="40000"/>
                  </a:schemeClr>
                </a:solidFill>
                <a:latin typeface="+mn-lt"/>
              </a:rPr>
              <a:pPr algn="ctr" fontAlgn="auto">
                <a:spcBef>
                  <a:spcPts val="0"/>
                </a:spcBef>
                <a:spcAft>
                  <a:spcPts val="0"/>
                </a:spcAft>
                <a:defRPr/>
              </a:pPr>
              <a:t>15</a:t>
            </a:fld>
            <a:endParaRPr lang="tr-TR" dirty="0">
              <a:solidFill>
                <a:schemeClr val="tx2">
                  <a:lumMod val="60000"/>
                  <a:lumOff val="40000"/>
                </a:schemeClr>
              </a:solidFill>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4213" y="1052661"/>
            <a:ext cx="7488237" cy="648147"/>
          </a:xfrm>
        </p:spPr>
        <p:txBody>
          <a:bodyPr/>
          <a:lstStyle/>
          <a:p>
            <a:pPr fontAlgn="auto">
              <a:spcAft>
                <a:spcPts val="0"/>
              </a:spcAft>
              <a:defRPr/>
            </a:pPr>
            <a:r>
              <a:rPr lang="tr-TR" sz="3600" dirty="0" smtClean="0"/>
              <a:t>vi. AAAR/AAO</a:t>
            </a:r>
            <a:endParaRPr lang="tr-TR" sz="3600" dirty="0"/>
          </a:p>
        </p:txBody>
      </p:sp>
      <p:sp>
        <p:nvSpPr>
          <p:cNvPr id="3" name="Subtitle 2"/>
          <p:cNvSpPr>
            <a:spLocks noGrp="1"/>
          </p:cNvSpPr>
          <p:nvPr>
            <p:ph type="subTitle" idx="1"/>
          </p:nvPr>
        </p:nvSpPr>
        <p:spPr>
          <a:xfrm>
            <a:off x="684213" y="1989138"/>
            <a:ext cx="7775575" cy="4103687"/>
          </a:xfrm>
        </p:spPr>
        <p:txBody>
          <a:bodyPr/>
          <a:lstStyle/>
          <a:p>
            <a:pPr algn="just" fontAlgn="auto">
              <a:spcAft>
                <a:spcPts val="0"/>
              </a:spcAft>
              <a:buFont typeface="Arial" pitchFamily="34" charset="0"/>
              <a:buNone/>
              <a:tabLst>
                <a:tab pos="354013" algn="l"/>
              </a:tabLst>
              <a:defRPr/>
            </a:pPr>
            <a:r>
              <a:rPr lang="en-GB" sz="2000" dirty="0" smtClean="0"/>
              <a:t>In addition to </a:t>
            </a:r>
            <a:r>
              <a:rPr lang="tr-TR" sz="2000" dirty="0" smtClean="0"/>
              <a:t>Financial Management </a:t>
            </a:r>
            <a:r>
              <a:rPr lang="en-GB" sz="2000" dirty="0" smtClean="0"/>
              <a:t>Sub-system Audit Reports, the following report</a:t>
            </a:r>
            <a:r>
              <a:rPr lang="tr-TR" sz="2000" dirty="0" smtClean="0"/>
              <a:t> </a:t>
            </a:r>
            <a:r>
              <a:rPr lang="tr-TR" sz="2000" dirty="0" err="1" smtClean="0"/>
              <a:t>and</a:t>
            </a:r>
            <a:r>
              <a:rPr lang="tr-TR" sz="2000" dirty="0" smtClean="0"/>
              <a:t> </a:t>
            </a:r>
            <a:r>
              <a:rPr lang="tr-TR" sz="2000" dirty="0" err="1" smtClean="0"/>
              <a:t>opinion</a:t>
            </a:r>
            <a:r>
              <a:rPr lang="tr-TR" sz="2000" dirty="0" smtClean="0"/>
              <a:t> </a:t>
            </a:r>
            <a:r>
              <a:rPr lang="tr-TR" sz="2000" dirty="0" err="1" smtClean="0"/>
              <a:t>was</a:t>
            </a:r>
            <a:r>
              <a:rPr lang="tr-TR" sz="2000" dirty="0" smtClean="0"/>
              <a:t> </a:t>
            </a:r>
            <a:r>
              <a:rPr lang="en-GB" sz="2000" dirty="0" smtClean="0"/>
              <a:t>prepared and sent to EC, EUD, CAO and (copy to) NAO at the end of the year.</a:t>
            </a:r>
          </a:p>
          <a:p>
            <a:pPr algn="just" fontAlgn="auto">
              <a:spcAft>
                <a:spcPts val="0"/>
              </a:spcAft>
              <a:buFont typeface="Arial" pitchFamily="34" charset="0"/>
              <a:buNone/>
              <a:tabLst>
                <a:tab pos="354013" algn="l"/>
              </a:tabLst>
              <a:defRPr/>
            </a:pPr>
            <a:endParaRPr lang="en-GB" sz="2000" dirty="0" smtClean="0"/>
          </a:p>
          <a:p>
            <a:pPr marL="342900" indent="-342900" algn="just" fontAlgn="auto">
              <a:spcAft>
                <a:spcPts val="0"/>
              </a:spcAft>
              <a:buFont typeface="Wingdings" pitchFamily="2" charset="2"/>
              <a:buChar char="q"/>
              <a:tabLst>
                <a:tab pos="354013" algn="l"/>
              </a:tabLst>
              <a:defRPr/>
            </a:pPr>
            <a:r>
              <a:rPr lang="en-GB" sz="2000" dirty="0" smtClean="0"/>
              <a:t>Annual Audit Activity Report      </a:t>
            </a:r>
            <a:endParaRPr lang="tr-TR" sz="2000" dirty="0" smtClean="0"/>
          </a:p>
          <a:p>
            <a:pPr algn="just" fontAlgn="auto">
              <a:spcAft>
                <a:spcPts val="0"/>
              </a:spcAft>
              <a:tabLst>
                <a:tab pos="354013" algn="l"/>
              </a:tabLst>
              <a:defRPr/>
            </a:pPr>
            <a:endParaRPr lang="en-GB" sz="2000" dirty="0" smtClean="0"/>
          </a:p>
          <a:p>
            <a:pPr marL="342900" indent="-342900" algn="just" fontAlgn="auto">
              <a:spcAft>
                <a:spcPts val="0"/>
              </a:spcAft>
              <a:buFont typeface="Wingdings" pitchFamily="2" charset="2"/>
              <a:buChar char="q"/>
              <a:tabLst>
                <a:tab pos="354013" algn="l"/>
              </a:tabLst>
              <a:defRPr/>
            </a:pPr>
            <a:r>
              <a:rPr lang="en-GB" sz="2000" dirty="0" smtClean="0"/>
              <a:t>Annual Audit Opinion</a:t>
            </a:r>
            <a:r>
              <a:rPr lang="tr-TR" sz="2000" dirty="0" smtClean="0"/>
              <a:t> </a:t>
            </a:r>
            <a:endParaRPr lang="tr-TR" sz="1600" dirty="0" smtClean="0"/>
          </a:p>
          <a:p>
            <a:pPr fontAlgn="auto">
              <a:spcAft>
                <a:spcPts val="0"/>
              </a:spcAft>
              <a:buFont typeface="Arial" pitchFamily="34" charset="0"/>
              <a:buNone/>
              <a:defRPr/>
            </a:pPr>
            <a:endParaRPr lang="tr-TR" sz="16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611F8578-E8F4-4301-8402-D220E75982C9}" type="slidenum">
              <a:rPr lang="tr-TR">
                <a:solidFill>
                  <a:schemeClr val="tx2">
                    <a:lumMod val="60000"/>
                    <a:lumOff val="40000"/>
                  </a:schemeClr>
                </a:solidFill>
                <a:latin typeface="+mn-lt"/>
              </a:rPr>
              <a:pPr algn="ctr" fontAlgn="auto">
                <a:spcBef>
                  <a:spcPts val="0"/>
                </a:spcBef>
                <a:spcAft>
                  <a:spcPts val="0"/>
                </a:spcAft>
                <a:defRPr/>
              </a:pPr>
              <a:t>16</a:t>
            </a:fld>
            <a:endParaRPr lang="tr-TR" dirty="0">
              <a:solidFill>
                <a:schemeClr val="tx2">
                  <a:lumMod val="60000"/>
                  <a:lumOff val="40000"/>
                </a:schemeClr>
              </a:solidFill>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1052661"/>
            <a:ext cx="7488237" cy="648147"/>
          </a:xfrm>
        </p:spPr>
        <p:txBody>
          <a:bodyPr/>
          <a:lstStyle/>
          <a:p>
            <a:pPr fontAlgn="auto">
              <a:spcAft>
                <a:spcPts val="0"/>
              </a:spcAft>
              <a:defRPr/>
            </a:pPr>
            <a:r>
              <a:rPr lang="tr-TR" sz="3600" dirty="0" smtClean="0"/>
              <a:t>vi. AAAR/AAO</a:t>
            </a:r>
            <a:endParaRPr lang="tr-TR" sz="3600" dirty="0"/>
          </a:p>
        </p:txBody>
      </p:sp>
      <p:sp>
        <p:nvSpPr>
          <p:cNvPr id="3" name="Subtitle 2"/>
          <p:cNvSpPr>
            <a:spLocks noGrp="1"/>
          </p:cNvSpPr>
          <p:nvPr>
            <p:ph type="subTitle" idx="1"/>
          </p:nvPr>
        </p:nvSpPr>
        <p:spPr>
          <a:xfrm>
            <a:off x="684213" y="1989138"/>
            <a:ext cx="7775575" cy="4103687"/>
          </a:xfrm>
        </p:spPr>
        <p:txBody>
          <a:bodyPr/>
          <a:lstStyle/>
          <a:p>
            <a:pPr lvl="0" algn="just"/>
            <a:r>
              <a:rPr lang="tr-TR" sz="2000" dirty="0" err="1"/>
              <a:t>Basis</a:t>
            </a:r>
            <a:r>
              <a:rPr lang="tr-TR" sz="2000" dirty="0"/>
              <a:t> </a:t>
            </a:r>
            <a:r>
              <a:rPr lang="tr-TR" sz="2000" dirty="0" err="1"/>
              <a:t>for</a:t>
            </a:r>
            <a:r>
              <a:rPr lang="tr-TR" sz="2000" dirty="0"/>
              <a:t> </a:t>
            </a:r>
            <a:r>
              <a:rPr lang="tr-TR" sz="2000" dirty="0" err="1"/>
              <a:t>Qualified</a:t>
            </a:r>
            <a:r>
              <a:rPr lang="tr-TR" sz="2000" dirty="0"/>
              <a:t> </a:t>
            </a:r>
            <a:r>
              <a:rPr lang="tr-TR" sz="2000" dirty="0" err="1"/>
              <a:t>Opinion</a:t>
            </a:r>
            <a:r>
              <a:rPr lang="tr-TR" sz="2000" dirty="0"/>
              <a:t>;</a:t>
            </a:r>
          </a:p>
          <a:p>
            <a:pPr lvl="0" algn="just"/>
            <a:endParaRPr lang="tr-TR" sz="2000" dirty="0"/>
          </a:p>
          <a:p>
            <a:pPr marL="342900" lvl="0" indent="-342900" algn="just">
              <a:buFont typeface="Wingdings" pitchFamily="2" charset="2"/>
              <a:buChar char="q"/>
            </a:pPr>
            <a:r>
              <a:rPr lang="tr-TR" sz="2000" dirty="0" err="1"/>
              <a:t>Substantive</a:t>
            </a:r>
            <a:r>
              <a:rPr lang="tr-TR" sz="2000" dirty="0"/>
              <a:t> </a:t>
            </a:r>
            <a:r>
              <a:rPr lang="tr-TR" sz="2000" dirty="0" err="1"/>
              <a:t>deficiencies</a:t>
            </a:r>
            <a:r>
              <a:rPr lang="tr-TR" sz="2000" dirty="0"/>
              <a:t> </a:t>
            </a:r>
            <a:r>
              <a:rPr lang="en-GB" sz="2000" dirty="0"/>
              <a:t>in grant verifications process</a:t>
            </a:r>
            <a:r>
              <a:rPr lang="tr-TR" sz="2000" dirty="0"/>
              <a:t> of CFCU.</a:t>
            </a:r>
          </a:p>
          <a:p>
            <a:pPr marL="342900" lvl="0" indent="-342900" algn="just">
              <a:buFont typeface="Wingdings" pitchFamily="2" charset="2"/>
              <a:buChar char="q"/>
            </a:pPr>
            <a:r>
              <a:rPr lang="tr-TR" sz="2000" dirty="0" err="1"/>
              <a:t>The</a:t>
            </a:r>
            <a:r>
              <a:rPr lang="tr-TR" sz="2000" dirty="0"/>
              <a:t> </a:t>
            </a:r>
            <a:r>
              <a:rPr lang="tr-TR" sz="2000" dirty="0" err="1"/>
              <a:t>payment</a:t>
            </a:r>
            <a:r>
              <a:rPr lang="tr-TR" sz="2000" dirty="0"/>
              <a:t> </a:t>
            </a:r>
            <a:r>
              <a:rPr lang="tr-TR" sz="2000" dirty="0" err="1"/>
              <a:t>for</a:t>
            </a:r>
            <a:r>
              <a:rPr lang="tr-TR" sz="2000" dirty="0"/>
              <a:t> </a:t>
            </a:r>
            <a:r>
              <a:rPr lang="tr-TR" sz="2000" dirty="0" err="1"/>
              <a:t>office</a:t>
            </a:r>
            <a:r>
              <a:rPr lang="tr-TR" sz="2000" dirty="0"/>
              <a:t> </a:t>
            </a:r>
            <a:r>
              <a:rPr lang="tr-TR" sz="2000" dirty="0" err="1"/>
              <a:t>rent</a:t>
            </a:r>
            <a:r>
              <a:rPr lang="tr-TR" sz="2000" dirty="0"/>
              <a:t> (€ 357.500,00) </a:t>
            </a:r>
            <a:r>
              <a:rPr lang="tr-TR" sz="2000" dirty="0" err="1"/>
              <a:t>under</a:t>
            </a:r>
            <a:r>
              <a:rPr lang="tr-TR" sz="2000" dirty="0"/>
              <a:t> </a:t>
            </a:r>
            <a:r>
              <a:rPr lang="tr-TR" sz="2000" dirty="0" err="1"/>
              <a:t>direct</a:t>
            </a:r>
            <a:r>
              <a:rPr lang="tr-TR" sz="2000" dirty="0"/>
              <a:t> </a:t>
            </a:r>
            <a:r>
              <a:rPr lang="tr-TR" sz="2000" dirty="0" err="1"/>
              <a:t>expenditure</a:t>
            </a:r>
            <a:r>
              <a:rPr lang="tr-TR" sz="2000" b="1" dirty="0"/>
              <a:t> </a:t>
            </a:r>
            <a:r>
              <a:rPr lang="tr-TR" sz="2000" dirty="0" err="1"/>
              <a:t>made</a:t>
            </a:r>
            <a:r>
              <a:rPr lang="tr-TR" sz="2000" dirty="0"/>
              <a:t> </a:t>
            </a:r>
            <a:r>
              <a:rPr lang="tr-TR" sz="2000" dirty="0" err="1"/>
              <a:t>by</a:t>
            </a:r>
            <a:r>
              <a:rPr lang="tr-TR" sz="2000" dirty="0"/>
              <a:t> MoLSS </a:t>
            </a:r>
            <a:r>
              <a:rPr lang="tr-TR" sz="2000" dirty="0" err="1"/>
              <a:t>and</a:t>
            </a:r>
            <a:r>
              <a:rPr lang="tr-TR" sz="2000" dirty="0"/>
              <a:t> </a:t>
            </a:r>
            <a:r>
              <a:rPr lang="tr-TR" sz="2000" dirty="0" err="1"/>
              <a:t>verified</a:t>
            </a:r>
            <a:r>
              <a:rPr lang="tr-TR" sz="2000" dirty="0"/>
              <a:t> </a:t>
            </a:r>
            <a:r>
              <a:rPr lang="tr-TR" sz="2000" dirty="0" err="1"/>
              <a:t>by</a:t>
            </a:r>
            <a:r>
              <a:rPr lang="tr-TR" sz="2000" dirty="0"/>
              <a:t> CFCU </a:t>
            </a:r>
            <a:r>
              <a:rPr lang="tr-TR" sz="2000" dirty="0" err="1"/>
              <a:t>for</a:t>
            </a:r>
            <a:r>
              <a:rPr lang="tr-TR" sz="2000" dirty="0"/>
              <a:t> 12 </a:t>
            </a:r>
            <a:r>
              <a:rPr lang="tr-TR" sz="2000" dirty="0" err="1"/>
              <a:t>months</a:t>
            </a:r>
            <a:r>
              <a:rPr lang="tr-TR" sz="2000" dirty="0"/>
              <a:t> </a:t>
            </a:r>
            <a:r>
              <a:rPr lang="tr-TR" sz="2000" dirty="0" err="1"/>
              <a:t>and</a:t>
            </a:r>
            <a:r>
              <a:rPr lang="tr-TR" sz="2000" dirty="0"/>
              <a:t> </a:t>
            </a:r>
            <a:r>
              <a:rPr lang="tr-TR" sz="2000" dirty="0" err="1"/>
              <a:t>declared</a:t>
            </a:r>
            <a:r>
              <a:rPr lang="tr-TR" sz="2000" dirty="0"/>
              <a:t> </a:t>
            </a:r>
            <a:r>
              <a:rPr lang="tr-TR" sz="2000" dirty="0" err="1"/>
              <a:t>to</a:t>
            </a:r>
            <a:r>
              <a:rPr lang="tr-TR" sz="2000" dirty="0"/>
              <a:t> </a:t>
            </a:r>
            <a:r>
              <a:rPr lang="tr-TR" sz="2000" dirty="0" err="1"/>
              <a:t>the</a:t>
            </a:r>
            <a:r>
              <a:rPr lang="tr-TR" sz="2000" dirty="0"/>
              <a:t> </a:t>
            </a:r>
            <a:r>
              <a:rPr lang="tr-TR" sz="2000" dirty="0" err="1"/>
              <a:t>Commission</a:t>
            </a:r>
            <a:r>
              <a:rPr lang="tr-TR" sz="2000" dirty="0"/>
              <a:t> </a:t>
            </a:r>
            <a:r>
              <a:rPr lang="tr-TR" sz="2000" dirty="0" err="1"/>
              <a:t>for</a:t>
            </a:r>
            <a:r>
              <a:rPr lang="tr-TR" sz="2000" dirty="0"/>
              <a:t> </a:t>
            </a:r>
            <a:r>
              <a:rPr lang="tr-TR" sz="2000" dirty="0" err="1"/>
              <a:t>the</a:t>
            </a:r>
            <a:r>
              <a:rPr lang="tr-TR" sz="2000" dirty="0"/>
              <a:t> </a:t>
            </a:r>
            <a:r>
              <a:rPr lang="tr-TR" sz="2000" dirty="0" err="1"/>
              <a:t>full</a:t>
            </a:r>
            <a:r>
              <a:rPr lang="tr-TR" sz="2000" dirty="0"/>
              <a:t> </a:t>
            </a:r>
            <a:r>
              <a:rPr lang="tr-TR" sz="2000" dirty="0" err="1"/>
              <a:t>year</a:t>
            </a:r>
            <a:r>
              <a:rPr lang="tr-TR" sz="2000" dirty="0"/>
              <a:t> </a:t>
            </a:r>
            <a:r>
              <a:rPr lang="tr-TR" sz="2000" dirty="0" err="1"/>
              <a:t>instead</a:t>
            </a:r>
            <a:r>
              <a:rPr lang="tr-TR" sz="2000" dirty="0"/>
              <a:t> of </a:t>
            </a:r>
            <a:r>
              <a:rPr lang="tr-TR" sz="2000" dirty="0" err="1"/>
              <a:t>one</a:t>
            </a:r>
            <a:r>
              <a:rPr lang="tr-TR" sz="2000" dirty="0"/>
              <a:t> </a:t>
            </a:r>
            <a:r>
              <a:rPr lang="tr-TR" sz="2000" dirty="0" err="1"/>
              <a:t>month</a:t>
            </a:r>
            <a:endParaRPr lang="tr-TR" sz="2000" dirty="0"/>
          </a:p>
          <a:p>
            <a:pPr marL="342900" lvl="0" indent="-342900" algn="just">
              <a:buFont typeface="Wingdings" pitchFamily="2" charset="2"/>
              <a:buChar char="q"/>
            </a:pPr>
            <a:r>
              <a:rPr lang="tr-TR" sz="2000" dirty="0" err="1"/>
              <a:t>The</a:t>
            </a:r>
            <a:r>
              <a:rPr lang="tr-TR" sz="2000" dirty="0"/>
              <a:t> </a:t>
            </a:r>
            <a:r>
              <a:rPr lang="tr-TR" sz="2000" dirty="0" err="1"/>
              <a:t>percentage</a:t>
            </a:r>
            <a:r>
              <a:rPr lang="tr-TR" sz="2000" dirty="0"/>
              <a:t> of </a:t>
            </a:r>
            <a:r>
              <a:rPr lang="tr-TR" sz="2000" dirty="0" err="1"/>
              <a:t>ineligible</a:t>
            </a:r>
            <a:r>
              <a:rPr lang="tr-TR" sz="2000" dirty="0"/>
              <a:t> </a:t>
            </a:r>
            <a:r>
              <a:rPr lang="tr-TR" sz="2000" dirty="0" err="1"/>
              <a:t>expenditure</a:t>
            </a:r>
            <a:r>
              <a:rPr lang="tr-TR" sz="2000" dirty="0"/>
              <a:t> in </a:t>
            </a:r>
            <a:r>
              <a:rPr lang="tr-TR" sz="2000" dirty="0" err="1"/>
              <a:t>random</a:t>
            </a:r>
            <a:r>
              <a:rPr lang="tr-TR" sz="2000" dirty="0"/>
              <a:t> </a:t>
            </a:r>
            <a:r>
              <a:rPr lang="tr-TR" sz="2000" dirty="0" err="1"/>
              <a:t>sample</a:t>
            </a:r>
            <a:r>
              <a:rPr lang="tr-TR" sz="2000" dirty="0"/>
              <a:t> is % 2,41 </a:t>
            </a:r>
            <a:r>
              <a:rPr lang="tr-TR" sz="2000" dirty="0" err="1"/>
              <a:t>and</a:t>
            </a:r>
            <a:r>
              <a:rPr lang="tr-TR" sz="2000" dirty="0"/>
              <a:t> </a:t>
            </a:r>
            <a:r>
              <a:rPr lang="tr-TR" sz="2000" dirty="0" err="1"/>
              <a:t>the</a:t>
            </a:r>
            <a:r>
              <a:rPr lang="tr-TR" sz="2000" dirty="0"/>
              <a:t> </a:t>
            </a:r>
            <a:r>
              <a:rPr lang="tr-TR" sz="2000" dirty="0" err="1"/>
              <a:t>percantage</a:t>
            </a:r>
            <a:r>
              <a:rPr lang="tr-TR" sz="2000" dirty="0"/>
              <a:t> of </a:t>
            </a:r>
            <a:r>
              <a:rPr lang="tr-TR" sz="2000" dirty="0" err="1"/>
              <a:t>extrapolated</a:t>
            </a:r>
            <a:r>
              <a:rPr lang="tr-TR" sz="2000" dirty="0"/>
              <a:t> </a:t>
            </a:r>
            <a:r>
              <a:rPr lang="tr-TR" sz="2000" dirty="0" err="1"/>
              <a:t>ineligible</a:t>
            </a:r>
            <a:r>
              <a:rPr lang="tr-TR" sz="2000" dirty="0"/>
              <a:t> </a:t>
            </a:r>
            <a:r>
              <a:rPr lang="tr-TR" sz="2000" dirty="0" err="1"/>
              <a:t>expenditure</a:t>
            </a:r>
            <a:r>
              <a:rPr lang="tr-TR" sz="2000" dirty="0"/>
              <a:t> in </a:t>
            </a:r>
            <a:r>
              <a:rPr lang="tr-TR" sz="2000" dirty="0" err="1"/>
              <a:t>population</a:t>
            </a:r>
            <a:r>
              <a:rPr lang="tr-TR" sz="2000" dirty="0"/>
              <a:t> is % 2,01)</a:t>
            </a:r>
            <a:endParaRPr lang="en-GB" sz="2000" dirty="0"/>
          </a:p>
          <a:p>
            <a:endParaRPr lang="tr-TR" sz="2000" dirty="0"/>
          </a:p>
          <a:p>
            <a:pPr fontAlgn="auto">
              <a:spcAft>
                <a:spcPts val="0"/>
              </a:spcAft>
              <a:buFont typeface="Arial" pitchFamily="34" charset="0"/>
              <a:buNone/>
              <a:defRPr/>
            </a:pPr>
            <a:endParaRPr lang="tr-TR" sz="16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611F8578-E8F4-4301-8402-D220E75982C9}" type="slidenum">
              <a:rPr lang="tr-TR">
                <a:solidFill>
                  <a:schemeClr val="tx2">
                    <a:lumMod val="60000"/>
                    <a:lumOff val="40000"/>
                  </a:schemeClr>
                </a:solidFill>
                <a:latin typeface="+mn-lt"/>
              </a:rPr>
              <a:pPr algn="ctr" fontAlgn="auto">
                <a:spcBef>
                  <a:spcPts val="0"/>
                </a:spcBef>
                <a:spcAft>
                  <a:spcPts val="0"/>
                </a:spcAft>
                <a:defRPr/>
              </a:pPr>
              <a:t>17</a:t>
            </a:fld>
            <a:endParaRPr lang="tr-TR" dirty="0">
              <a:solidFill>
                <a:schemeClr val="tx2">
                  <a:lumMod val="60000"/>
                  <a:lumOff val="40000"/>
                </a:schemeClr>
              </a:solidFill>
              <a:latin typeface="+mn-lt"/>
            </a:endParaRPr>
          </a:p>
        </p:txBody>
      </p:sp>
    </p:spTree>
    <p:extLst>
      <p:ext uri="{BB962C8B-B14F-4D97-AF65-F5344CB8AC3E}">
        <p14:creationId xmlns:p14="http://schemas.microsoft.com/office/powerpoint/2010/main" val="24141165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tr-TR"/>
          </a:p>
        </p:txBody>
      </p:sp>
      <p:sp>
        <p:nvSpPr>
          <p:cNvPr id="3" name="Subtitle 2"/>
          <p:cNvSpPr>
            <a:spLocks noGrp="1"/>
          </p:cNvSpPr>
          <p:nvPr>
            <p:ph type="subTitle" idx="1"/>
          </p:nvPr>
        </p:nvSpPr>
        <p:spPr>
          <a:xfrm>
            <a:off x="684213" y="1989138"/>
            <a:ext cx="7775575" cy="4103687"/>
          </a:xfrm>
        </p:spPr>
        <p:txBody>
          <a:bodyPr/>
          <a:lstStyle/>
          <a:p>
            <a:pPr algn="just" fontAlgn="auto">
              <a:spcAft>
                <a:spcPts val="0"/>
              </a:spcAft>
              <a:defRPr/>
            </a:pPr>
            <a:r>
              <a:rPr lang="tr-TR" sz="2000" dirty="0" smtClean="0"/>
              <a:t>As </a:t>
            </a:r>
            <a:r>
              <a:rPr lang="tr-TR" sz="2000" dirty="0" err="1" smtClean="0"/>
              <a:t>described</a:t>
            </a:r>
            <a:r>
              <a:rPr lang="tr-TR" sz="2000" dirty="0" smtClean="0"/>
              <a:t> in AAWP </a:t>
            </a:r>
            <a:r>
              <a:rPr lang="tr-TR" sz="2000" dirty="0" err="1" smtClean="0"/>
              <a:t>for</a:t>
            </a:r>
            <a:r>
              <a:rPr lang="tr-TR" sz="2000" dirty="0" smtClean="0"/>
              <a:t> </a:t>
            </a:r>
            <a:r>
              <a:rPr lang="tr-TR" sz="2000" dirty="0" err="1" smtClean="0"/>
              <a:t>period</a:t>
            </a:r>
            <a:r>
              <a:rPr lang="tr-TR" sz="2000" dirty="0" smtClean="0"/>
              <a:t> 01.10.2012 – 30.09.2013, </a:t>
            </a:r>
            <a:r>
              <a:rPr lang="tr-TR" sz="2000" dirty="0" err="1" smtClean="0"/>
              <a:t>the</a:t>
            </a:r>
            <a:r>
              <a:rPr lang="tr-TR" sz="2000" dirty="0" smtClean="0"/>
              <a:t> AA </a:t>
            </a:r>
            <a:r>
              <a:rPr lang="tr-TR" sz="2000" dirty="0" err="1" smtClean="0"/>
              <a:t>envisaged</a:t>
            </a:r>
            <a:r>
              <a:rPr lang="tr-TR" sz="2000" dirty="0" smtClean="0"/>
              <a:t>  </a:t>
            </a:r>
            <a:r>
              <a:rPr lang="tr-TR" sz="2000" dirty="0" err="1" smtClean="0"/>
              <a:t>two</a:t>
            </a:r>
            <a:r>
              <a:rPr lang="tr-TR" sz="2000" dirty="0" smtClean="0"/>
              <a:t> </a:t>
            </a:r>
            <a:r>
              <a:rPr lang="tr-TR" sz="2000" dirty="0" err="1" smtClean="0"/>
              <a:t>sub-system</a:t>
            </a:r>
            <a:r>
              <a:rPr lang="tr-TR" sz="2000" dirty="0" smtClean="0"/>
              <a:t> </a:t>
            </a:r>
            <a:r>
              <a:rPr lang="tr-TR" sz="2000" dirty="0" err="1" smtClean="0"/>
              <a:t>audits</a:t>
            </a:r>
            <a:r>
              <a:rPr lang="tr-TR" sz="2000" dirty="0" smtClean="0"/>
              <a:t> </a:t>
            </a:r>
            <a:r>
              <a:rPr lang="tr-TR" sz="2000" dirty="0" err="1" smtClean="0"/>
              <a:t>and</a:t>
            </a:r>
            <a:r>
              <a:rPr lang="tr-TR" sz="2000" dirty="0" smtClean="0"/>
              <a:t> </a:t>
            </a:r>
            <a:r>
              <a:rPr lang="tr-TR" sz="2000" dirty="0" err="1" smtClean="0"/>
              <a:t>audit</a:t>
            </a:r>
            <a:r>
              <a:rPr lang="tr-TR" sz="2000" dirty="0" smtClean="0"/>
              <a:t> of </a:t>
            </a:r>
            <a:r>
              <a:rPr lang="tr-TR" sz="2000" dirty="0" err="1" smtClean="0"/>
              <a:t>operations</a:t>
            </a:r>
            <a:endParaRPr lang="tr-TR" sz="2000" dirty="0"/>
          </a:p>
          <a:p>
            <a:pPr fontAlgn="auto">
              <a:spcAft>
                <a:spcPts val="0"/>
              </a:spcAft>
              <a:defRPr/>
            </a:pPr>
            <a:endParaRPr lang="tr-TR" sz="2000" dirty="0" smtClean="0"/>
          </a:p>
          <a:p>
            <a:pPr marL="342900" indent="-342900" algn="just" fontAlgn="auto">
              <a:spcAft>
                <a:spcPts val="0"/>
              </a:spcAft>
              <a:buFont typeface="Wingdings" pitchFamily="2" charset="2"/>
              <a:buChar char="q"/>
              <a:defRPr/>
            </a:pPr>
            <a:r>
              <a:rPr lang="tr-TR" sz="2000" dirty="0" smtClean="0"/>
              <a:t>Project Management </a:t>
            </a:r>
            <a:r>
              <a:rPr lang="tr-TR" sz="2000" dirty="0" err="1" smtClean="0"/>
              <a:t>Sub-System</a:t>
            </a:r>
            <a:r>
              <a:rPr lang="tr-TR" sz="2000" dirty="0" smtClean="0"/>
              <a:t> (in </a:t>
            </a:r>
            <a:r>
              <a:rPr lang="tr-TR" sz="2000" dirty="0" err="1" smtClean="0"/>
              <a:t>progress</a:t>
            </a:r>
            <a:r>
              <a:rPr lang="tr-TR" sz="2000" dirty="0" smtClean="0"/>
              <a:t>)</a:t>
            </a:r>
          </a:p>
          <a:p>
            <a:pPr marL="342900" indent="-342900" algn="just" fontAlgn="auto">
              <a:spcAft>
                <a:spcPts val="0"/>
              </a:spcAft>
              <a:buFont typeface="Wingdings" pitchFamily="2" charset="2"/>
              <a:buChar char="q"/>
              <a:defRPr/>
            </a:pPr>
            <a:r>
              <a:rPr lang="tr-TR" sz="2000" dirty="0" err="1" smtClean="0"/>
              <a:t>Procurement</a:t>
            </a:r>
            <a:r>
              <a:rPr lang="tr-TR" sz="2000" dirty="0" smtClean="0"/>
              <a:t> </a:t>
            </a:r>
            <a:r>
              <a:rPr lang="tr-TR" sz="2000" dirty="0" err="1" smtClean="0"/>
              <a:t>Sub-System</a:t>
            </a:r>
            <a:r>
              <a:rPr lang="tr-TR" sz="2000" dirty="0" smtClean="0"/>
              <a:t> (in </a:t>
            </a:r>
            <a:r>
              <a:rPr lang="tr-TR" sz="2000" dirty="0" err="1" smtClean="0"/>
              <a:t>progess</a:t>
            </a:r>
            <a:r>
              <a:rPr lang="tr-TR" sz="2000" dirty="0" smtClean="0"/>
              <a:t>)</a:t>
            </a:r>
          </a:p>
          <a:p>
            <a:pPr marL="342900" indent="-342900" algn="just" fontAlgn="auto">
              <a:spcAft>
                <a:spcPts val="0"/>
              </a:spcAft>
              <a:buFont typeface="Wingdings" pitchFamily="2" charset="2"/>
              <a:buChar char="q"/>
              <a:defRPr/>
            </a:pPr>
            <a:r>
              <a:rPr lang="tr-TR" sz="2000" dirty="0" err="1" smtClean="0"/>
              <a:t>Audit</a:t>
            </a:r>
            <a:r>
              <a:rPr lang="tr-TR" sz="2000" dirty="0" smtClean="0"/>
              <a:t> of Operations (</a:t>
            </a:r>
            <a:r>
              <a:rPr lang="tr-TR" sz="2000" dirty="0" err="1" smtClean="0"/>
              <a:t>Samples</a:t>
            </a:r>
            <a:r>
              <a:rPr lang="tr-TR" sz="2000" dirty="0" smtClean="0"/>
              <a:t> </a:t>
            </a:r>
            <a:r>
              <a:rPr lang="tr-TR" sz="2000" dirty="0" err="1" smtClean="0"/>
              <a:t>were</a:t>
            </a:r>
            <a:r>
              <a:rPr lang="tr-TR" sz="2000" dirty="0" smtClean="0"/>
              <a:t> </a:t>
            </a:r>
            <a:r>
              <a:rPr lang="tr-TR" sz="2000" dirty="0" err="1" smtClean="0"/>
              <a:t>selected</a:t>
            </a:r>
            <a:r>
              <a:rPr lang="tr-TR" sz="2000" dirty="0" smtClean="0"/>
              <a:t>, service </a:t>
            </a:r>
            <a:r>
              <a:rPr lang="tr-TR" sz="2000" dirty="0" err="1" smtClean="0"/>
              <a:t>supply</a:t>
            </a:r>
            <a:r>
              <a:rPr lang="tr-TR" sz="2000" dirty="0" smtClean="0"/>
              <a:t> </a:t>
            </a:r>
            <a:r>
              <a:rPr lang="tr-TR" sz="2000" dirty="0" err="1" smtClean="0"/>
              <a:t>and</a:t>
            </a:r>
            <a:r>
              <a:rPr lang="tr-TR" sz="2000" dirty="0" smtClean="0"/>
              <a:t> </a:t>
            </a:r>
            <a:r>
              <a:rPr lang="tr-TR" sz="2000" dirty="0" err="1" smtClean="0"/>
              <a:t>direct</a:t>
            </a:r>
            <a:r>
              <a:rPr lang="tr-TR" sz="2000" dirty="0" smtClean="0"/>
              <a:t> </a:t>
            </a:r>
            <a:r>
              <a:rPr lang="tr-TR" sz="2000" dirty="0" err="1" smtClean="0"/>
              <a:t>grant</a:t>
            </a:r>
            <a:r>
              <a:rPr lang="tr-TR" sz="2000" dirty="0" smtClean="0"/>
              <a:t> </a:t>
            </a:r>
            <a:r>
              <a:rPr lang="tr-TR" sz="2000" dirty="0" err="1" smtClean="0"/>
              <a:t>contract</a:t>
            </a:r>
            <a:r>
              <a:rPr lang="tr-TR" sz="2000" dirty="0" smtClean="0"/>
              <a:t> </a:t>
            </a:r>
            <a:r>
              <a:rPr lang="tr-TR" sz="2000" dirty="0" err="1" smtClean="0"/>
              <a:t>payments</a:t>
            </a:r>
            <a:r>
              <a:rPr lang="tr-TR" sz="2000" dirty="0" smtClean="0"/>
              <a:t> </a:t>
            </a:r>
            <a:r>
              <a:rPr lang="tr-TR" sz="2000" dirty="0" err="1" smtClean="0"/>
              <a:t>were</a:t>
            </a:r>
            <a:r>
              <a:rPr lang="tr-TR" sz="2000" dirty="0" smtClean="0"/>
              <a:t> </a:t>
            </a:r>
            <a:r>
              <a:rPr lang="tr-TR" sz="2000" dirty="0" err="1" smtClean="0"/>
              <a:t>audited</a:t>
            </a:r>
            <a:r>
              <a:rPr lang="tr-TR" sz="2000" dirty="0" smtClean="0"/>
              <a:t>, </a:t>
            </a:r>
            <a:r>
              <a:rPr lang="tr-TR" sz="2000" dirty="0" err="1" smtClean="0"/>
              <a:t>grants</a:t>
            </a:r>
            <a:r>
              <a:rPr lang="tr-TR" sz="2000" dirty="0" smtClean="0"/>
              <a:t> </a:t>
            </a:r>
            <a:r>
              <a:rPr lang="tr-TR" sz="2000" dirty="0" err="1" smtClean="0"/>
              <a:t>are</a:t>
            </a:r>
            <a:r>
              <a:rPr lang="tr-TR" sz="2000" dirty="0" smtClean="0"/>
              <a:t> </a:t>
            </a:r>
            <a:r>
              <a:rPr lang="tr-TR" sz="2000" dirty="0" err="1" smtClean="0"/>
              <a:t>planned</a:t>
            </a:r>
            <a:r>
              <a:rPr lang="tr-TR" sz="2000" dirty="0" smtClean="0"/>
              <a:t> </a:t>
            </a:r>
            <a:r>
              <a:rPr lang="tr-TR" sz="2000" dirty="0" err="1" smtClean="0"/>
              <a:t>to</a:t>
            </a:r>
            <a:r>
              <a:rPr lang="tr-TR" sz="2000" dirty="0" smtClean="0"/>
              <a:t> be </a:t>
            </a:r>
            <a:r>
              <a:rPr lang="tr-TR" sz="2000" dirty="0" err="1" smtClean="0"/>
              <a:t>audited</a:t>
            </a:r>
            <a:r>
              <a:rPr lang="tr-TR" sz="2000" dirty="0" smtClean="0"/>
              <a:t> </a:t>
            </a:r>
            <a:r>
              <a:rPr lang="tr-TR" sz="2000" dirty="0" err="1" smtClean="0"/>
              <a:t>between</a:t>
            </a:r>
            <a:r>
              <a:rPr lang="tr-TR" sz="2000" dirty="0" smtClean="0"/>
              <a:t> April – </a:t>
            </a:r>
            <a:r>
              <a:rPr lang="tr-TR" sz="2000" dirty="0" err="1" smtClean="0"/>
              <a:t>August</a:t>
            </a:r>
            <a:r>
              <a:rPr lang="tr-TR" sz="2000" dirty="0" smtClean="0"/>
              <a:t> 2013).</a:t>
            </a:r>
          </a:p>
          <a:p>
            <a:pPr fontAlgn="auto">
              <a:spcAft>
                <a:spcPts val="0"/>
              </a:spcAft>
              <a:buFont typeface="Arial" pitchFamily="34" charset="0"/>
              <a:buNone/>
              <a:defRPr/>
            </a:pPr>
            <a:endParaRPr lang="tr-TR" sz="16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611F8578-E8F4-4301-8402-D220E75982C9}" type="slidenum">
              <a:rPr lang="tr-TR">
                <a:solidFill>
                  <a:srgbClr val="1F497D">
                    <a:lumMod val="60000"/>
                    <a:lumOff val="40000"/>
                  </a:srgbClr>
                </a:solidFill>
                <a:latin typeface="Calibri"/>
              </a:rPr>
              <a:pPr algn="ctr" fontAlgn="auto">
                <a:spcBef>
                  <a:spcPts val="0"/>
                </a:spcBef>
                <a:spcAft>
                  <a:spcPts val="0"/>
                </a:spcAft>
                <a:defRPr/>
              </a:pPr>
              <a:t>18</a:t>
            </a:fld>
            <a:endParaRPr lang="tr-TR" dirty="0">
              <a:solidFill>
                <a:srgbClr val="1F497D">
                  <a:lumMod val="60000"/>
                  <a:lumOff val="40000"/>
                </a:srgbClr>
              </a:solidFill>
              <a:latin typeface="Calibri"/>
            </a:endParaRPr>
          </a:p>
        </p:txBody>
      </p:sp>
      <p:sp>
        <p:nvSpPr>
          <p:cNvPr id="6" name="Title 1"/>
          <p:cNvSpPr txBox="1">
            <a:spLocks/>
          </p:cNvSpPr>
          <p:nvPr/>
        </p:nvSpPr>
        <p:spPr>
          <a:xfrm>
            <a:off x="684213" y="1052661"/>
            <a:ext cx="7488237" cy="64814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lvl1pPr algn="l" rtl="0" fontAlgn="base">
              <a:spcBef>
                <a:spcPct val="0"/>
              </a:spcBef>
              <a:spcAft>
                <a:spcPct val="0"/>
              </a:spcAft>
              <a:defRPr sz="4400" kern="1200">
                <a:solidFill>
                  <a:schemeClr val="accent1">
                    <a:lumMod val="75000"/>
                  </a:schemeClr>
                </a:solidFill>
                <a:effectLst>
                  <a:outerShdw blurRad="38100" dist="38100" dir="2700000" algn="tl">
                    <a:srgbClr val="000000">
                      <a:alpha val="43137"/>
                    </a:srgbClr>
                  </a:outerShdw>
                </a:effectLst>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fontAlgn="auto">
              <a:spcAft>
                <a:spcPts val="0"/>
              </a:spcAft>
              <a:defRPr/>
            </a:pPr>
            <a:r>
              <a:rPr lang="tr-TR" sz="3600" dirty="0" smtClean="0"/>
              <a:t>vii. </a:t>
            </a:r>
            <a:r>
              <a:rPr lang="tr-TR" sz="3600" dirty="0" err="1" smtClean="0"/>
              <a:t>Audit</a:t>
            </a:r>
            <a:r>
              <a:rPr lang="tr-TR" sz="3600" dirty="0" smtClean="0"/>
              <a:t> </a:t>
            </a:r>
            <a:r>
              <a:rPr lang="tr-TR" sz="3600" dirty="0" err="1" smtClean="0"/>
              <a:t>Work</a:t>
            </a:r>
            <a:r>
              <a:rPr lang="tr-TR" sz="3600" dirty="0" smtClean="0"/>
              <a:t> </a:t>
            </a:r>
            <a:r>
              <a:rPr lang="tr-TR" sz="3600" dirty="0" err="1" smtClean="0"/>
              <a:t>for</a:t>
            </a:r>
            <a:r>
              <a:rPr lang="tr-TR" sz="3600" dirty="0" smtClean="0"/>
              <a:t> </a:t>
            </a:r>
            <a:r>
              <a:rPr lang="tr-TR" sz="3600" dirty="0" err="1" smtClean="0"/>
              <a:t>Year</a:t>
            </a:r>
            <a:r>
              <a:rPr lang="tr-TR" sz="3600" dirty="0" smtClean="0"/>
              <a:t> 2013</a:t>
            </a:r>
            <a:endParaRPr lang="tr-TR" sz="3600" dirty="0"/>
          </a:p>
        </p:txBody>
      </p:sp>
    </p:spTree>
    <p:extLst>
      <p:ext uri="{BB962C8B-B14F-4D97-AF65-F5344CB8AC3E}">
        <p14:creationId xmlns:p14="http://schemas.microsoft.com/office/powerpoint/2010/main" val="1058366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5" name="TextBox 4"/>
          <p:cNvSpPr txBox="1"/>
          <p:nvPr/>
        </p:nvSpPr>
        <p:spPr>
          <a:xfrm>
            <a:off x="7524328" y="6550025"/>
            <a:ext cx="1440285" cy="307777"/>
          </a:xfrm>
          <a:prstGeom prst="rect">
            <a:avLst/>
          </a:prstGeom>
          <a:noFill/>
        </p:spPr>
        <p:txBody>
          <a:bodyPr wrap="square">
            <a:spAutoFit/>
          </a:bodyPr>
          <a:lstStyle/>
          <a:p>
            <a:pPr fontAlgn="auto">
              <a:spcBef>
                <a:spcPts val="0"/>
              </a:spcBef>
              <a:spcAft>
                <a:spcPts val="0"/>
              </a:spcAft>
              <a:defRPr/>
            </a:pPr>
            <a:r>
              <a:rPr lang="tr-TR" sz="1400" dirty="0" smtClean="0">
                <a:solidFill>
                  <a:schemeClr val="tx1">
                    <a:lumMod val="95000"/>
                    <a:lumOff val="5000"/>
                  </a:schemeClr>
                </a:solidFill>
                <a:latin typeface="Calibri" pitchFamily="34" charset="0"/>
              </a:rPr>
              <a:t>April </a:t>
            </a:r>
            <a:r>
              <a:rPr lang="en-GB" sz="1400" dirty="0" smtClean="0">
                <a:solidFill>
                  <a:schemeClr val="tx1">
                    <a:lumMod val="95000"/>
                    <a:lumOff val="5000"/>
                  </a:schemeClr>
                </a:solidFill>
                <a:latin typeface="Calibri" pitchFamily="34" charset="0"/>
              </a:rPr>
              <a:t>201</a:t>
            </a:r>
            <a:r>
              <a:rPr lang="tr-TR" sz="1400" dirty="0" smtClean="0">
                <a:solidFill>
                  <a:schemeClr val="tx1">
                    <a:lumMod val="95000"/>
                    <a:lumOff val="5000"/>
                  </a:schemeClr>
                </a:solidFill>
                <a:latin typeface="Calibri" pitchFamily="34" charset="0"/>
              </a:rPr>
              <a:t>3</a:t>
            </a:r>
            <a:endParaRPr lang="en-GB" sz="1400" dirty="0">
              <a:solidFill>
                <a:schemeClr val="tx1">
                  <a:lumMod val="95000"/>
                  <a:lumOff val="5000"/>
                </a:schemeClr>
              </a:solidFill>
              <a:latin typeface="Calibri" pitchFamily="34" charset="0"/>
            </a:endParaRPr>
          </a:p>
        </p:txBody>
      </p:sp>
      <p:sp>
        <p:nvSpPr>
          <p:cNvPr id="41987" name="Rectangle 6"/>
          <p:cNvSpPr>
            <a:spLocks noChangeArrowheads="1"/>
          </p:cNvSpPr>
          <p:nvPr/>
        </p:nvSpPr>
        <p:spPr bwMode="auto">
          <a:xfrm>
            <a:off x="2176463" y="2608263"/>
            <a:ext cx="4694237" cy="1108075"/>
          </a:xfrm>
          <a:prstGeom prst="rect">
            <a:avLst/>
          </a:prstGeom>
          <a:noFill/>
          <a:ln w="9525">
            <a:noFill/>
            <a:miter lim="800000"/>
            <a:headEnd/>
            <a:tailEnd/>
          </a:ln>
        </p:spPr>
        <p:txBody>
          <a:bodyPr wrap="none">
            <a:spAutoFit/>
          </a:bodyPr>
          <a:lstStyle/>
          <a:p>
            <a:pPr algn="ctr"/>
            <a:r>
              <a:rPr lang="tr-TR" sz="6600" b="1">
                <a:solidFill>
                  <a:schemeClr val="bg1"/>
                </a:solidFill>
                <a:latin typeface="Calibri" pitchFamily="34" charset="0"/>
                <a:cs typeface="Times New Roman" pitchFamily="18" charset="0"/>
              </a:rPr>
              <a:t>Thank you… </a:t>
            </a:r>
            <a:endParaRPr lang="tr-TR" sz="66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7488237" cy="792163"/>
          </a:xfrm>
        </p:spPr>
        <p:txBody>
          <a:bodyPr/>
          <a:lstStyle/>
          <a:p>
            <a:pPr fontAlgn="auto">
              <a:spcAft>
                <a:spcPts val="0"/>
              </a:spcAft>
              <a:defRPr/>
            </a:pPr>
            <a:r>
              <a:rPr lang="tr-TR" dirty="0" smtClean="0"/>
              <a:t>Content </a:t>
            </a:r>
            <a:endParaRPr lang="tr-TR" dirty="0"/>
          </a:p>
        </p:txBody>
      </p:sp>
      <p:sp>
        <p:nvSpPr>
          <p:cNvPr id="3" name="Subtitle 2"/>
          <p:cNvSpPr>
            <a:spLocks noGrp="1"/>
          </p:cNvSpPr>
          <p:nvPr>
            <p:ph type="subTitle" idx="1"/>
          </p:nvPr>
        </p:nvSpPr>
        <p:spPr>
          <a:xfrm>
            <a:off x="611560" y="1989138"/>
            <a:ext cx="8532440" cy="3960142"/>
          </a:xfrm>
        </p:spPr>
        <p:txBody>
          <a:bodyPr vert="horz" wrap="square" lIns="91440" tIns="45720" rIns="91440" bIns="45720" numCol="1" anchor="t" anchorCtr="0" compatLnSpc="1">
            <a:prstTxWarp prst="textNoShape">
              <a:avLst/>
            </a:prstTxWarp>
          </a:bodyPr>
          <a:lstStyle/>
          <a:p>
            <a:pPr marL="1028700" lvl="1" indent="-571500" algn="l">
              <a:buFont typeface="+mj-lt"/>
              <a:buAutoNum type="romanLcPeriod"/>
            </a:pPr>
            <a:r>
              <a:rPr lang="en-US" dirty="0" smtClean="0">
                <a:solidFill>
                  <a:schemeClr val="tx1"/>
                </a:solidFill>
              </a:rPr>
              <a:t>Structure </a:t>
            </a:r>
            <a:r>
              <a:rPr lang="en-US" dirty="0">
                <a:solidFill>
                  <a:schemeClr val="tx1"/>
                </a:solidFill>
              </a:rPr>
              <a:t>of AA in Component IV</a:t>
            </a:r>
            <a:endParaRPr lang="tr-TR" dirty="0">
              <a:solidFill>
                <a:schemeClr val="tx1"/>
              </a:solidFill>
            </a:endParaRPr>
          </a:p>
          <a:p>
            <a:pPr marL="1028700" lvl="1" indent="-571500" algn="l">
              <a:buFont typeface="+mj-lt"/>
              <a:buAutoNum type="romanLcPeriod"/>
            </a:pPr>
            <a:r>
              <a:rPr lang="en-GB" dirty="0" smtClean="0">
                <a:solidFill>
                  <a:schemeClr val="tx1"/>
                </a:solidFill>
              </a:rPr>
              <a:t>Audit Work for year 2012 </a:t>
            </a:r>
          </a:p>
          <a:p>
            <a:pPr marL="1028700" lvl="1" indent="-571500" algn="l">
              <a:buFont typeface="+mj-lt"/>
              <a:buAutoNum type="romanLcPeriod"/>
            </a:pPr>
            <a:r>
              <a:rPr lang="en-GB" dirty="0" smtClean="0">
                <a:solidFill>
                  <a:schemeClr val="tx1"/>
                </a:solidFill>
              </a:rPr>
              <a:t>System Audits</a:t>
            </a:r>
          </a:p>
          <a:p>
            <a:pPr marL="1028700" lvl="1" indent="-571500" algn="l">
              <a:buFont typeface="+mj-lt"/>
              <a:buAutoNum type="romanLcPeriod"/>
            </a:pPr>
            <a:r>
              <a:rPr lang="en-GB" dirty="0" smtClean="0">
                <a:solidFill>
                  <a:schemeClr val="tx1"/>
                </a:solidFill>
              </a:rPr>
              <a:t>Audits of Operations</a:t>
            </a:r>
          </a:p>
          <a:p>
            <a:pPr marL="1028700" lvl="1" indent="-571500" algn="l">
              <a:buFont typeface="+mj-lt"/>
              <a:buAutoNum type="romanLcPeriod"/>
            </a:pPr>
            <a:r>
              <a:rPr lang="en-GB" dirty="0" smtClean="0">
                <a:solidFill>
                  <a:schemeClr val="tx1"/>
                </a:solidFill>
              </a:rPr>
              <a:t>Follow-up of Previous Years’ Audit Findings</a:t>
            </a:r>
            <a:endParaRPr lang="tr-TR" dirty="0" smtClean="0">
              <a:solidFill>
                <a:schemeClr val="tx1"/>
              </a:solidFill>
            </a:endParaRPr>
          </a:p>
          <a:p>
            <a:pPr marL="1028700" lvl="1" indent="-571500" algn="l">
              <a:buFont typeface="+mj-lt"/>
              <a:buAutoNum type="romanLcPeriod"/>
            </a:pPr>
            <a:r>
              <a:rPr lang="en-GB" dirty="0" smtClean="0">
                <a:solidFill>
                  <a:schemeClr val="tx1"/>
                </a:solidFill>
              </a:rPr>
              <a:t>Assessment of Changes in MCS</a:t>
            </a:r>
          </a:p>
          <a:p>
            <a:pPr marL="1028700" lvl="1" indent="-571500" algn="l">
              <a:buFont typeface="+mj-lt"/>
              <a:buAutoNum type="romanLcPeriod"/>
            </a:pPr>
            <a:r>
              <a:rPr lang="en-GB" dirty="0" smtClean="0">
                <a:solidFill>
                  <a:schemeClr val="tx1"/>
                </a:solidFill>
              </a:rPr>
              <a:t>AAAR and AAO</a:t>
            </a:r>
            <a:endParaRPr lang="tr-TR" dirty="0" smtClean="0">
              <a:solidFill>
                <a:schemeClr val="tx1"/>
              </a:solidFill>
            </a:endParaRPr>
          </a:p>
          <a:p>
            <a:pPr marL="1028700" lvl="1" indent="-571500" algn="l">
              <a:buFont typeface="+mj-lt"/>
              <a:buAutoNum type="romanLcPeriod"/>
            </a:pPr>
            <a:r>
              <a:rPr lang="tr-TR" dirty="0" err="1">
                <a:solidFill>
                  <a:schemeClr val="tx1"/>
                </a:solidFill>
              </a:rPr>
              <a:t>Audit</a:t>
            </a:r>
            <a:r>
              <a:rPr lang="tr-TR" dirty="0">
                <a:solidFill>
                  <a:schemeClr val="tx1"/>
                </a:solidFill>
              </a:rPr>
              <a:t> </a:t>
            </a:r>
            <a:r>
              <a:rPr lang="tr-TR" dirty="0" err="1">
                <a:solidFill>
                  <a:schemeClr val="tx1"/>
                </a:solidFill>
              </a:rPr>
              <a:t>Work</a:t>
            </a:r>
            <a:r>
              <a:rPr lang="tr-TR" dirty="0">
                <a:solidFill>
                  <a:schemeClr val="tx1"/>
                </a:solidFill>
              </a:rPr>
              <a:t> </a:t>
            </a:r>
            <a:r>
              <a:rPr lang="tr-TR" dirty="0" err="1">
                <a:solidFill>
                  <a:schemeClr val="tx1"/>
                </a:solidFill>
              </a:rPr>
              <a:t>for</a:t>
            </a:r>
            <a:r>
              <a:rPr lang="tr-TR" dirty="0">
                <a:solidFill>
                  <a:schemeClr val="tx1"/>
                </a:solidFill>
              </a:rPr>
              <a:t> </a:t>
            </a:r>
            <a:r>
              <a:rPr lang="tr-TR" dirty="0" err="1">
                <a:solidFill>
                  <a:schemeClr val="tx1"/>
                </a:solidFill>
              </a:rPr>
              <a:t>year</a:t>
            </a:r>
            <a:r>
              <a:rPr lang="tr-TR" dirty="0">
                <a:solidFill>
                  <a:schemeClr val="tx1"/>
                </a:solidFill>
              </a:rPr>
              <a:t> 2013</a:t>
            </a:r>
            <a:endParaRPr lang="en-GB" dirty="0">
              <a:solidFill>
                <a:schemeClr val="tx1"/>
              </a:solidFill>
            </a:endParaRPr>
          </a:p>
          <a:p>
            <a:pPr marL="533400" lvl="1" indent="-533400" algn="l"/>
            <a:endParaRPr lang="en-GB" sz="3200" dirty="0" smtClean="0">
              <a:solidFill>
                <a:schemeClr val="tx1"/>
              </a:solidFill>
              <a:latin typeface="Arial" charset="0"/>
            </a:endParaRPr>
          </a:p>
        </p:txBody>
      </p:sp>
      <p:sp>
        <p:nvSpPr>
          <p:cNvPr id="4"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1971674B-76B1-423B-845D-7A30E0D99B81}" type="slidenum">
              <a:rPr lang="tr-TR">
                <a:solidFill>
                  <a:schemeClr val="tx2">
                    <a:lumMod val="60000"/>
                    <a:lumOff val="40000"/>
                  </a:schemeClr>
                </a:solidFill>
                <a:latin typeface="+mn-lt"/>
              </a:rPr>
              <a:pPr algn="ctr" fontAlgn="auto">
                <a:spcBef>
                  <a:spcPts val="0"/>
                </a:spcBef>
                <a:spcAft>
                  <a:spcPts val="0"/>
                </a:spcAft>
                <a:defRPr/>
              </a:pPr>
              <a:t>2</a:t>
            </a:fld>
            <a:endParaRPr lang="tr-TR" dirty="0">
              <a:solidFill>
                <a:schemeClr val="tx2">
                  <a:lumMod val="60000"/>
                  <a:lumOff val="40000"/>
                </a:schemeClr>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1971674B-76B1-423B-845D-7A30E0D99B81}" type="slidenum">
              <a:rPr lang="tr-TR">
                <a:solidFill>
                  <a:schemeClr val="tx2">
                    <a:lumMod val="60000"/>
                    <a:lumOff val="40000"/>
                  </a:schemeClr>
                </a:solidFill>
                <a:latin typeface="+mn-lt"/>
              </a:rPr>
              <a:pPr algn="ctr" fontAlgn="auto">
                <a:spcBef>
                  <a:spcPts val="0"/>
                </a:spcBef>
                <a:spcAft>
                  <a:spcPts val="0"/>
                </a:spcAft>
                <a:defRPr/>
              </a:pPr>
              <a:t>3</a:t>
            </a:fld>
            <a:endParaRPr lang="tr-TR" dirty="0">
              <a:solidFill>
                <a:schemeClr val="tx2">
                  <a:lumMod val="60000"/>
                  <a:lumOff val="40000"/>
                </a:schemeClr>
              </a:solidFill>
              <a:latin typeface="+mn-lt"/>
            </a:endParaRPr>
          </a:p>
        </p:txBody>
      </p:sp>
      <p:sp>
        <p:nvSpPr>
          <p:cNvPr id="6" name="Title 1"/>
          <p:cNvSpPr txBox="1">
            <a:spLocks/>
          </p:cNvSpPr>
          <p:nvPr/>
        </p:nvSpPr>
        <p:spPr>
          <a:xfrm>
            <a:off x="971600" y="815531"/>
            <a:ext cx="7010400" cy="618426"/>
          </a:xfrm>
          <a:prstGeom prst="rect">
            <a:avLst/>
          </a:prstGeom>
          <a:solidFill>
            <a:schemeClr val="bg1"/>
          </a:solidFill>
        </p:spPr>
        <p:txBody>
          <a:bodyPr/>
          <a:lstStyle>
            <a:lvl1pPr algn="l" rtl="0" fontAlgn="base">
              <a:spcBef>
                <a:spcPct val="0"/>
              </a:spcBef>
              <a:spcAft>
                <a:spcPct val="0"/>
              </a:spcAft>
              <a:defRPr sz="4400" kern="1200">
                <a:solidFill>
                  <a:schemeClr val="accent1">
                    <a:lumMod val="75000"/>
                  </a:schemeClr>
                </a:solidFill>
                <a:effectLst>
                  <a:outerShdw blurRad="38100" dist="38100" dir="2700000" algn="tl">
                    <a:srgbClr val="000000">
                      <a:alpha val="43137"/>
                    </a:srgbClr>
                  </a:outerShdw>
                </a:effectLst>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a:endParaRPr lang="en-US" sz="2800" dirty="0" smtClean="0"/>
          </a:p>
        </p:txBody>
      </p:sp>
      <p:sp>
        <p:nvSpPr>
          <p:cNvPr id="8" name="Rectangle 7"/>
          <p:cNvSpPr/>
          <p:nvPr/>
        </p:nvSpPr>
        <p:spPr>
          <a:xfrm>
            <a:off x="971550" y="3270250"/>
            <a:ext cx="1439863" cy="5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t>Chairman</a:t>
            </a:r>
          </a:p>
        </p:txBody>
      </p:sp>
      <p:sp>
        <p:nvSpPr>
          <p:cNvPr id="9" name="Rectangle 8"/>
          <p:cNvSpPr/>
          <p:nvPr/>
        </p:nvSpPr>
        <p:spPr>
          <a:xfrm>
            <a:off x="2843213" y="3265488"/>
            <a:ext cx="1657350" cy="5032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t>Vice Chairman</a:t>
            </a:r>
          </a:p>
        </p:txBody>
      </p:sp>
      <p:sp>
        <p:nvSpPr>
          <p:cNvPr id="10" name="Rectangle 9"/>
          <p:cNvSpPr/>
          <p:nvPr/>
        </p:nvSpPr>
        <p:spPr>
          <a:xfrm>
            <a:off x="4716463" y="3265488"/>
            <a:ext cx="1584325" cy="50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t>Audit Manager</a:t>
            </a:r>
          </a:p>
        </p:txBody>
      </p:sp>
      <p:sp>
        <p:nvSpPr>
          <p:cNvPr id="11" name="Rounded Rectangle 10"/>
          <p:cNvSpPr/>
          <p:nvPr/>
        </p:nvSpPr>
        <p:spPr>
          <a:xfrm>
            <a:off x="6516216" y="1747664"/>
            <a:ext cx="20161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a:t>Treasury Controller</a:t>
            </a:r>
          </a:p>
        </p:txBody>
      </p:sp>
      <p:sp>
        <p:nvSpPr>
          <p:cNvPr id="12" name="Rounded Rectangle 11"/>
          <p:cNvSpPr/>
          <p:nvPr/>
        </p:nvSpPr>
        <p:spPr>
          <a:xfrm>
            <a:off x="6538911" y="2539752"/>
            <a:ext cx="20161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a:t>Treasury Controller</a:t>
            </a:r>
          </a:p>
        </p:txBody>
      </p:sp>
      <p:sp>
        <p:nvSpPr>
          <p:cNvPr id="13" name="Rounded Rectangle 12"/>
          <p:cNvSpPr/>
          <p:nvPr/>
        </p:nvSpPr>
        <p:spPr>
          <a:xfrm>
            <a:off x="6516216" y="3330872"/>
            <a:ext cx="20161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a:t>Treasury Controller</a:t>
            </a:r>
          </a:p>
        </p:txBody>
      </p:sp>
      <p:sp>
        <p:nvSpPr>
          <p:cNvPr id="14" name="Rounded Rectangle 13"/>
          <p:cNvSpPr/>
          <p:nvPr/>
        </p:nvSpPr>
        <p:spPr>
          <a:xfrm>
            <a:off x="6516216" y="4149080"/>
            <a:ext cx="20161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err="1" smtClean="0"/>
              <a:t>Treasury</a:t>
            </a:r>
            <a:r>
              <a:rPr lang="tr-TR" sz="1600" dirty="0" smtClean="0"/>
              <a:t> </a:t>
            </a:r>
            <a:r>
              <a:rPr lang="tr-TR" sz="1600" dirty="0"/>
              <a:t>Controller</a:t>
            </a:r>
          </a:p>
        </p:txBody>
      </p:sp>
      <p:sp>
        <p:nvSpPr>
          <p:cNvPr id="15" name="Rounded Rectangle 14"/>
          <p:cNvSpPr/>
          <p:nvPr/>
        </p:nvSpPr>
        <p:spPr>
          <a:xfrm>
            <a:off x="6516216" y="5085184"/>
            <a:ext cx="20161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err="1" smtClean="0"/>
              <a:t>Junior</a:t>
            </a:r>
            <a:r>
              <a:rPr lang="tr-TR" sz="1600" dirty="0" smtClean="0"/>
              <a:t> </a:t>
            </a:r>
            <a:r>
              <a:rPr lang="tr-TR" sz="1600" dirty="0" err="1" smtClean="0"/>
              <a:t>Treasury</a:t>
            </a:r>
            <a:r>
              <a:rPr lang="tr-TR" sz="1600" dirty="0" smtClean="0"/>
              <a:t> </a:t>
            </a:r>
            <a:r>
              <a:rPr lang="tr-TR" sz="1600" dirty="0"/>
              <a:t>Controller</a:t>
            </a:r>
          </a:p>
        </p:txBody>
      </p:sp>
      <p:sp>
        <p:nvSpPr>
          <p:cNvPr id="17" name="Title 1"/>
          <p:cNvSpPr>
            <a:spLocks noGrp="1"/>
          </p:cNvSpPr>
          <p:nvPr>
            <p:ph type="ctrTitle"/>
          </p:nvPr>
        </p:nvSpPr>
        <p:spPr>
          <a:xfrm>
            <a:off x="684213" y="908645"/>
            <a:ext cx="7992243" cy="792163"/>
          </a:xfrm>
        </p:spPr>
        <p:txBody>
          <a:bodyPr/>
          <a:lstStyle/>
          <a:p>
            <a:pPr fontAlgn="auto">
              <a:spcAft>
                <a:spcPts val="0"/>
              </a:spcAft>
              <a:defRPr/>
            </a:pPr>
            <a:r>
              <a:rPr lang="tr-TR" dirty="0" smtClean="0"/>
              <a:t>i.</a:t>
            </a:r>
            <a:r>
              <a:rPr lang="en-US" dirty="0" smtClean="0"/>
              <a:t>Structure </a:t>
            </a:r>
            <a:r>
              <a:rPr lang="en-US" dirty="0"/>
              <a:t>of AA in Component IV</a:t>
            </a:r>
            <a:br>
              <a:rPr lang="en-US" dirty="0"/>
            </a:br>
            <a:endParaRPr lang="tr-TR" dirty="0"/>
          </a:p>
        </p:txBody>
      </p:sp>
    </p:spTree>
    <p:extLst>
      <p:ext uri="{BB962C8B-B14F-4D97-AF65-F5344CB8AC3E}">
        <p14:creationId xmlns:p14="http://schemas.microsoft.com/office/powerpoint/2010/main" val="1423895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ubtitle 2"/>
          <p:cNvSpPr>
            <a:spLocks noGrp="1"/>
          </p:cNvSpPr>
          <p:nvPr>
            <p:ph type="subTitle" idx="1"/>
          </p:nvPr>
        </p:nvSpPr>
        <p:spPr bwMode="auto">
          <a:xfrm>
            <a:off x="683568" y="1978024"/>
            <a:ext cx="8208962" cy="1201738"/>
          </a:xfrm>
          <a:noFill/>
          <a:ln>
            <a:miter lim="800000"/>
            <a:headEnd/>
            <a:tailEnd/>
          </a:ln>
        </p:spPr>
        <p:txBody>
          <a:bodyPr vert="horz" wrap="square" lIns="91440" tIns="45720" rIns="91440" bIns="45720" numCol="1" anchor="t" anchorCtr="0" compatLnSpc="1">
            <a:prstTxWarp prst="textNoShape">
              <a:avLst/>
            </a:prstTxWarp>
          </a:bodyPr>
          <a:lstStyle/>
          <a:p>
            <a:pPr algn="just">
              <a:spcBef>
                <a:spcPct val="0"/>
              </a:spcBef>
              <a:tabLst>
                <a:tab pos="361950" algn="l"/>
              </a:tabLst>
            </a:pPr>
            <a:r>
              <a:rPr lang="tr-TR" sz="2800" dirty="0" smtClean="0"/>
              <a:t>	</a:t>
            </a:r>
            <a:endParaRPr lang="tr-TR" sz="2000" dirty="0" smtClean="0"/>
          </a:p>
        </p:txBody>
      </p:sp>
      <p:sp>
        <p:nvSpPr>
          <p:cNvPr id="4" name="Slide Number Placeholder 3"/>
          <p:cNvSpPr>
            <a:spLocks noGrp="1"/>
          </p:cNvSpPr>
          <p:nvPr>
            <p:ph type="sldNum" sz="quarter" idx="4294967295"/>
          </p:nvPr>
        </p:nvSpPr>
        <p:spPr>
          <a:xfrm>
            <a:off x="7667625" y="6524625"/>
            <a:ext cx="1476375" cy="241300"/>
          </a:xfrm>
          <a:prstGeom prst="rect">
            <a:avLst/>
          </a:prstGeom>
        </p:spPr>
        <p:txBody>
          <a:bodyPr/>
          <a:lstStyle/>
          <a:p>
            <a:pPr algn="ctr" fontAlgn="auto">
              <a:spcBef>
                <a:spcPts val="0"/>
              </a:spcBef>
              <a:spcAft>
                <a:spcPts val="0"/>
              </a:spcAft>
              <a:defRPr/>
            </a:pPr>
            <a:fld id="{380758C4-E078-4BA2-A366-033E2A3904E6}" type="slidenum">
              <a:rPr lang="tr-TR">
                <a:solidFill>
                  <a:schemeClr val="tx2">
                    <a:lumMod val="60000"/>
                    <a:lumOff val="40000"/>
                  </a:schemeClr>
                </a:solidFill>
                <a:latin typeface="+mn-lt"/>
              </a:rPr>
              <a:pPr algn="ctr" fontAlgn="auto">
                <a:spcBef>
                  <a:spcPts val="0"/>
                </a:spcBef>
                <a:spcAft>
                  <a:spcPts val="0"/>
                </a:spcAft>
                <a:defRPr/>
              </a:pPr>
              <a:t>4</a:t>
            </a:fld>
            <a:endParaRPr lang="tr-TR" dirty="0">
              <a:solidFill>
                <a:schemeClr val="tx2">
                  <a:lumMod val="60000"/>
                  <a:lumOff val="40000"/>
                </a:schemeClr>
              </a:solidFill>
              <a:latin typeface="+mn-lt"/>
            </a:endParaRPr>
          </a:p>
        </p:txBody>
      </p:sp>
      <p:sp>
        <p:nvSpPr>
          <p:cNvPr id="5" name="Rectangle 4"/>
          <p:cNvSpPr/>
          <p:nvPr/>
        </p:nvSpPr>
        <p:spPr>
          <a:xfrm>
            <a:off x="1279252" y="3511550"/>
            <a:ext cx="2212628" cy="100806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1600" dirty="0" smtClean="0"/>
              <a:t>System Audits</a:t>
            </a:r>
          </a:p>
          <a:p>
            <a:pPr algn="ctr" fontAlgn="auto">
              <a:spcBef>
                <a:spcPts val="0"/>
              </a:spcBef>
              <a:spcAft>
                <a:spcPts val="0"/>
              </a:spcAft>
              <a:defRPr/>
            </a:pPr>
            <a:r>
              <a:rPr lang="en-GB" sz="1600" dirty="0" smtClean="0"/>
              <a:t>(Sub-system Audit)</a:t>
            </a:r>
            <a:endParaRPr lang="en-GB" sz="1600" dirty="0"/>
          </a:p>
        </p:txBody>
      </p:sp>
      <p:sp>
        <p:nvSpPr>
          <p:cNvPr id="6" name="Rectangle 5"/>
          <p:cNvSpPr/>
          <p:nvPr/>
        </p:nvSpPr>
        <p:spPr>
          <a:xfrm>
            <a:off x="5508625" y="3489325"/>
            <a:ext cx="1366838" cy="10191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1600" dirty="0" smtClean="0"/>
              <a:t>Follow-up of Previous Years’ Audit Findings </a:t>
            </a:r>
            <a:endParaRPr lang="en-GB" sz="1600" dirty="0"/>
          </a:p>
        </p:txBody>
      </p:sp>
      <p:sp>
        <p:nvSpPr>
          <p:cNvPr id="7" name="Rectangle 6"/>
          <p:cNvSpPr/>
          <p:nvPr/>
        </p:nvSpPr>
        <p:spPr>
          <a:xfrm>
            <a:off x="3744565" y="3511550"/>
            <a:ext cx="1366838" cy="10191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1600" dirty="0" smtClean="0"/>
              <a:t>Audit of Operations	</a:t>
            </a:r>
            <a:endParaRPr lang="en-GB" sz="1600" dirty="0"/>
          </a:p>
        </p:txBody>
      </p:sp>
      <p:sp>
        <p:nvSpPr>
          <p:cNvPr id="9" name="Rectangle 8"/>
          <p:cNvSpPr/>
          <p:nvPr/>
        </p:nvSpPr>
        <p:spPr>
          <a:xfrm>
            <a:off x="1331640" y="2060575"/>
            <a:ext cx="5440635" cy="79216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2800" dirty="0" smtClean="0"/>
              <a:t>IPA Component IV</a:t>
            </a:r>
            <a:endParaRPr lang="en-GB" sz="2800" dirty="0"/>
          </a:p>
        </p:txBody>
      </p:sp>
      <p:sp>
        <p:nvSpPr>
          <p:cNvPr id="10" name="Down Arrow 9"/>
          <p:cNvSpPr/>
          <p:nvPr/>
        </p:nvSpPr>
        <p:spPr>
          <a:xfrm>
            <a:off x="3922836" y="2878138"/>
            <a:ext cx="865188" cy="4460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11" name="Down Arrow 10"/>
          <p:cNvSpPr/>
          <p:nvPr/>
        </p:nvSpPr>
        <p:spPr>
          <a:xfrm>
            <a:off x="1979712" y="2878138"/>
            <a:ext cx="865187" cy="4460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12" name="Down Arrow 11"/>
          <p:cNvSpPr/>
          <p:nvPr/>
        </p:nvSpPr>
        <p:spPr>
          <a:xfrm>
            <a:off x="5724525" y="2878138"/>
            <a:ext cx="863600" cy="4460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9252" y="5013176"/>
            <a:ext cx="2212628" cy="103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Down Arrow 12"/>
          <p:cNvSpPr/>
          <p:nvPr/>
        </p:nvSpPr>
        <p:spPr>
          <a:xfrm>
            <a:off x="1906613" y="4567089"/>
            <a:ext cx="865187" cy="4460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15" name="Title 1"/>
          <p:cNvSpPr>
            <a:spLocks noGrp="1"/>
          </p:cNvSpPr>
          <p:nvPr>
            <p:ph type="ctrTitle"/>
          </p:nvPr>
        </p:nvSpPr>
        <p:spPr>
          <a:xfrm>
            <a:off x="684213" y="908645"/>
            <a:ext cx="7992243" cy="792163"/>
          </a:xfrm>
        </p:spPr>
        <p:txBody>
          <a:bodyPr/>
          <a:lstStyle/>
          <a:p>
            <a:pPr fontAlgn="auto">
              <a:spcAft>
                <a:spcPts val="0"/>
              </a:spcAft>
              <a:defRPr/>
            </a:pPr>
            <a:r>
              <a:rPr lang="tr-TR" dirty="0" smtClean="0"/>
              <a:t>ii. </a:t>
            </a:r>
            <a:r>
              <a:rPr lang="tr-TR" dirty="0" err="1" smtClean="0"/>
              <a:t>Audit</a:t>
            </a:r>
            <a:r>
              <a:rPr lang="tr-TR" dirty="0" smtClean="0"/>
              <a:t> </a:t>
            </a:r>
            <a:r>
              <a:rPr lang="tr-TR" dirty="0" err="1" smtClean="0"/>
              <a:t>Work</a:t>
            </a:r>
            <a:r>
              <a:rPr lang="tr-TR" dirty="0" smtClean="0"/>
              <a:t> </a:t>
            </a:r>
            <a:r>
              <a:rPr lang="tr-TR" dirty="0" err="1" smtClean="0"/>
              <a:t>for</a:t>
            </a:r>
            <a:r>
              <a:rPr lang="tr-TR" dirty="0" smtClean="0"/>
              <a:t> </a:t>
            </a:r>
            <a:r>
              <a:rPr lang="tr-TR" dirty="0" err="1" smtClean="0"/>
              <a:t>year</a:t>
            </a:r>
            <a:r>
              <a:rPr lang="tr-TR" dirty="0" smtClean="0"/>
              <a:t> 2012 </a:t>
            </a:r>
            <a:r>
              <a:rPr lang="en-US" dirty="0"/>
              <a:t/>
            </a:r>
            <a:br>
              <a:rPr lang="en-US" dirty="0"/>
            </a:b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4213" y="1989138"/>
            <a:ext cx="8280400" cy="3649662"/>
          </a:xfrm>
        </p:spPr>
        <p:txBody>
          <a:bodyPr/>
          <a:lstStyle/>
          <a:p>
            <a:pPr algn="just" fontAlgn="auto">
              <a:spcAft>
                <a:spcPts val="0"/>
              </a:spcAft>
              <a:buFont typeface="Arial" pitchFamily="34" charset="0"/>
              <a:buNone/>
              <a:tabLst>
                <a:tab pos="354013" algn="l"/>
              </a:tabLst>
              <a:defRPr/>
            </a:pPr>
            <a:r>
              <a:rPr lang="tr-TR" sz="2400" dirty="0" smtClean="0"/>
              <a:t>	</a:t>
            </a:r>
          </a:p>
          <a:p>
            <a:pPr marL="342900" indent="-342900" algn="just" fontAlgn="auto">
              <a:spcAft>
                <a:spcPts val="0"/>
              </a:spcAft>
              <a:buFont typeface="Arial" pitchFamily="34" charset="0"/>
              <a:buChar char="•"/>
              <a:tabLst>
                <a:tab pos="354013" algn="l"/>
              </a:tabLst>
              <a:defRPr/>
            </a:pPr>
            <a:r>
              <a:rPr lang="en-GB" sz="2400" dirty="0" smtClean="0"/>
              <a:t>Design of the System</a:t>
            </a:r>
          </a:p>
          <a:p>
            <a:pPr marL="342900" indent="-342900" algn="just" fontAlgn="auto">
              <a:spcAft>
                <a:spcPts val="0"/>
              </a:spcAft>
              <a:buFont typeface="Arial" pitchFamily="34" charset="0"/>
              <a:buChar char="•"/>
              <a:tabLst>
                <a:tab pos="354013" algn="l"/>
              </a:tabLst>
              <a:defRPr/>
            </a:pPr>
            <a:r>
              <a:rPr lang="en-GB" sz="2400" dirty="0" smtClean="0"/>
              <a:t>Functioning of the System</a:t>
            </a:r>
          </a:p>
          <a:p>
            <a:pPr algn="just" fontAlgn="auto">
              <a:spcAft>
                <a:spcPts val="0"/>
              </a:spcAft>
              <a:buFont typeface="Arial" pitchFamily="34" charset="0"/>
              <a:buNone/>
              <a:tabLst>
                <a:tab pos="354013" algn="l"/>
              </a:tabLst>
              <a:defRPr/>
            </a:pPr>
            <a:endParaRPr lang="tr-TR" sz="2400" dirty="0" smtClean="0"/>
          </a:p>
          <a:p>
            <a:pPr algn="just" fontAlgn="auto">
              <a:spcAft>
                <a:spcPts val="0"/>
              </a:spcAft>
              <a:buFont typeface="Arial" pitchFamily="34" charset="0"/>
              <a:buNone/>
              <a:defRPr/>
            </a:pPr>
            <a:r>
              <a:rPr lang="en-GB" sz="2000" dirty="0"/>
              <a:t>In order to draw conclusions; on the continued design of the MCS, </a:t>
            </a:r>
            <a:r>
              <a:rPr lang="en-GB" sz="2000" dirty="0" smtClean="0"/>
              <a:t>whether </a:t>
            </a:r>
            <a:r>
              <a:rPr lang="en-GB" sz="2000" dirty="0"/>
              <a:t>it is in line with the accreditation criteria </a:t>
            </a:r>
            <a:r>
              <a:rPr lang="en-GB" sz="2000" dirty="0" smtClean="0"/>
              <a:t>and </a:t>
            </a:r>
            <a:r>
              <a:rPr lang="en-GB" sz="2000" dirty="0"/>
              <a:t>on the functioning of the </a:t>
            </a:r>
            <a:r>
              <a:rPr lang="en-GB" sz="2000" dirty="0" smtClean="0"/>
              <a:t>MCS whether </a:t>
            </a:r>
            <a:r>
              <a:rPr lang="en-GB" sz="2000" dirty="0"/>
              <a:t>it functions effectively, AA </a:t>
            </a:r>
            <a:r>
              <a:rPr lang="en-GB" sz="2000" dirty="0" smtClean="0"/>
              <a:t>chose sub-systems </a:t>
            </a:r>
            <a:r>
              <a:rPr lang="en-GB" sz="2000" dirty="0"/>
              <a:t>on the basis of a risk assessment, and </a:t>
            </a:r>
            <a:r>
              <a:rPr lang="en-GB" sz="2000" dirty="0" smtClean="0"/>
              <a:t>audits </a:t>
            </a:r>
            <a:r>
              <a:rPr lang="en-GB" sz="2000" dirty="0"/>
              <a:t>both the design and the functioning of these sub-systems by means of both documentary checks and walk-through tests of a sample of operations. </a:t>
            </a:r>
            <a:endParaRPr lang="en-GB" sz="2000" dirty="0" smtClean="0"/>
          </a:p>
          <a:p>
            <a:pPr fontAlgn="auto">
              <a:spcAft>
                <a:spcPts val="0"/>
              </a:spcAft>
              <a:buFont typeface="Arial" pitchFamily="34" charset="0"/>
              <a:buNone/>
              <a:defRPr/>
            </a:pPr>
            <a:endParaRPr lang="tr-TR" sz="1600" dirty="0" smtClean="0"/>
          </a:p>
          <a:p>
            <a:pPr fontAlgn="auto">
              <a:spcAft>
                <a:spcPts val="0"/>
              </a:spcAft>
              <a:buFont typeface="Arial" pitchFamily="34" charset="0"/>
              <a:buNone/>
              <a:defRPr/>
            </a:pPr>
            <a:r>
              <a:rPr lang="tr-TR" sz="1600" dirty="0"/>
              <a:t> </a:t>
            </a:r>
            <a:endParaRPr lang="tr-TR" sz="1600" dirty="0" smtClean="0"/>
          </a:p>
          <a:p>
            <a:pPr fontAlgn="auto">
              <a:spcAft>
                <a:spcPts val="0"/>
              </a:spcAft>
              <a:buFont typeface="Arial" pitchFamily="34" charset="0"/>
              <a:buNone/>
              <a:defRPr/>
            </a:pPr>
            <a:endParaRPr lang="tr-TR"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2C6992B6-A893-4388-BE15-CC7F00CA66DB}" type="slidenum">
              <a:rPr lang="tr-TR">
                <a:solidFill>
                  <a:srgbClr val="1F497D">
                    <a:lumMod val="60000"/>
                    <a:lumOff val="40000"/>
                  </a:srgbClr>
                </a:solidFill>
                <a:latin typeface="Calibri"/>
              </a:rPr>
              <a:pPr algn="ctr" fontAlgn="auto">
                <a:spcBef>
                  <a:spcPts val="0"/>
                </a:spcBef>
                <a:spcAft>
                  <a:spcPts val="0"/>
                </a:spcAft>
                <a:defRPr/>
              </a:pPr>
              <a:t>5</a:t>
            </a:fld>
            <a:endParaRPr lang="tr-TR" dirty="0">
              <a:solidFill>
                <a:srgbClr val="1F497D">
                  <a:lumMod val="60000"/>
                  <a:lumOff val="40000"/>
                </a:srgbClr>
              </a:solidFill>
              <a:latin typeface="Calibri"/>
            </a:endParaRPr>
          </a:p>
        </p:txBody>
      </p:sp>
      <p:sp>
        <p:nvSpPr>
          <p:cNvPr id="6" name="Title 1"/>
          <p:cNvSpPr>
            <a:spLocks noGrp="1"/>
          </p:cNvSpPr>
          <p:nvPr>
            <p:ph type="ctrTitle"/>
          </p:nvPr>
        </p:nvSpPr>
        <p:spPr>
          <a:xfrm>
            <a:off x="684213" y="908645"/>
            <a:ext cx="7992243" cy="792163"/>
          </a:xfrm>
        </p:spPr>
        <p:txBody>
          <a:bodyPr/>
          <a:lstStyle/>
          <a:p>
            <a:pPr fontAlgn="auto">
              <a:spcAft>
                <a:spcPts val="0"/>
              </a:spcAft>
              <a:defRPr/>
            </a:pPr>
            <a:r>
              <a:rPr lang="tr-TR" dirty="0" smtClean="0"/>
              <a:t>iii. </a:t>
            </a:r>
            <a:r>
              <a:rPr lang="tr-TR" dirty="0" err="1" smtClean="0"/>
              <a:t>System</a:t>
            </a:r>
            <a:r>
              <a:rPr lang="tr-TR" dirty="0" smtClean="0"/>
              <a:t> </a:t>
            </a:r>
            <a:r>
              <a:rPr lang="tr-TR" dirty="0" err="1" smtClean="0"/>
              <a:t>Audits</a:t>
            </a:r>
            <a:r>
              <a:rPr lang="en-US" dirty="0"/>
              <a:t/>
            </a:r>
            <a:br>
              <a:rPr lang="en-US" dirty="0"/>
            </a:br>
            <a:endParaRPr lang="tr-TR" dirty="0"/>
          </a:p>
        </p:txBody>
      </p:sp>
    </p:spTree>
    <p:extLst>
      <p:ext uri="{BB962C8B-B14F-4D97-AF65-F5344CB8AC3E}">
        <p14:creationId xmlns:p14="http://schemas.microsoft.com/office/powerpoint/2010/main" val="2367662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4213" y="1989138"/>
            <a:ext cx="8280400" cy="3649662"/>
          </a:xfrm>
        </p:spPr>
        <p:txBody>
          <a:bodyPr/>
          <a:lstStyle/>
          <a:p>
            <a:pPr algn="just" fontAlgn="auto">
              <a:spcAft>
                <a:spcPts val="0"/>
              </a:spcAft>
              <a:buFont typeface="Arial" pitchFamily="34" charset="0"/>
              <a:buNone/>
              <a:tabLst>
                <a:tab pos="354013" algn="l"/>
              </a:tabLst>
              <a:defRPr/>
            </a:pPr>
            <a:r>
              <a:rPr lang="tr-TR" sz="2400" dirty="0" smtClean="0"/>
              <a:t>	</a:t>
            </a:r>
          </a:p>
          <a:p>
            <a:pPr fontAlgn="auto">
              <a:spcAft>
                <a:spcPts val="0"/>
              </a:spcAft>
              <a:buFont typeface="Arial" pitchFamily="34" charset="0"/>
              <a:buNone/>
              <a:defRPr/>
            </a:pPr>
            <a:endParaRPr lang="tr-TR" sz="1600" dirty="0" smtClean="0"/>
          </a:p>
          <a:p>
            <a:pPr fontAlgn="auto">
              <a:spcAft>
                <a:spcPts val="0"/>
              </a:spcAft>
              <a:buFont typeface="Arial" pitchFamily="34" charset="0"/>
              <a:buNone/>
              <a:defRPr/>
            </a:pPr>
            <a:r>
              <a:rPr lang="tr-TR" sz="1600" dirty="0"/>
              <a:t> </a:t>
            </a:r>
            <a:endParaRPr lang="tr-TR" sz="1600" dirty="0" smtClean="0"/>
          </a:p>
          <a:p>
            <a:pPr fontAlgn="auto">
              <a:spcAft>
                <a:spcPts val="0"/>
              </a:spcAft>
              <a:buFont typeface="Arial" pitchFamily="34" charset="0"/>
              <a:buNone/>
              <a:defRPr/>
            </a:pPr>
            <a:endParaRPr lang="tr-TR"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2C6992B6-A893-4388-BE15-CC7F00CA66DB}" type="slidenum">
              <a:rPr lang="tr-TR">
                <a:solidFill>
                  <a:schemeClr val="tx2">
                    <a:lumMod val="60000"/>
                    <a:lumOff val="40000"/>
                  </a:schemeClr>
                </a:solidFill>
                <a:latin typeface="+mn-lt"/>
              </a:rPr>
              <a:pPr algn="ctr" fontAlgn="auto">
                <a:spcBef>
                  <a:spcPts val="0"/>
                </a:spcBef>
                <a:spcAft>
                  <a:spcPts val="0"/>
                </a:spcAft>
                <a:defRPr/>
              </a:pPr>
              <a:t>6</a:t>
            </a:fld>
            <a:endParaRPr lang="tr-TR" dirty="0">
              <a:solidFill>
                <a:schemeClr val="tx2">
                  <a:lumMod val="60000"/>
                  <a:lumOff val="40000"/>
                </a:schemeClr>
              </a:solidFill>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746218320"/>
              </p:ext>
            </p:extLst>
          </p:nvPr>
        </p:nvGraphicFramePr>
        <p:xfrm>
          <a:off x="1043608" y="1988838"/>
          <a:ext cx="7416824" cy="3204589"/>
        </p:xfrm>
        <a:graphic>
          <a:graphicData uri="http://schemas.openxmlformats.org/drawingml/2006/table">
            <a:tbl>
              <a:tblPr firstRow="1" firstCol="1" bandRow="1" bandCol="1">
                <a:tableStyleId>{5C22544A-7EE6-4342-B048-85BDC9FD1C3A}</a:tableStyleId>
              </a:tblPr>
              <a:tblGrid>
                <a:gridCol w="2057400"/>
                <a:gridCol w="3127176"/>
                <a:gridCol w="936104"/>
                <a:gridCol w="1296144"/>
              </a:tblGrid>
              <a:tr h="368391">
                <a:tc>
                  <a:txBody>
                    <a:bodyPr/>
                    <a:lstStyle/>
                    <a:p>
                      <a:pPr algn="ctr">
                        <a:spcAft>
                          <a:spcPts val="0"/>
                        </a:spcAft>
                      </a:pPr>
                      <a:r>
                        <a:rPr lang="en-GB" sz="1200" dirty="0">
                          <a:effectLst/>
                        </a:rPr>
                        <a:t>Priority Level</a:t>
                      </a:r>
                      <a:endParaRPr lang="tr-TR" sz="1200" dirty="0">
                        <a:effectLst/>
                        <a:latin typeface="Times New Roman"/>
                        <a:ea typeface="Times New Roman"/>
                      </a:endParaRPr>
                    </a:p>
                  </a:txBody>
                  <a:tcPr marL="68580" marR="68580" marT="0" marB="0" anchor="ctr"/>
                </a:tc>
                <a:tc>
                  <a:txBody>
                    <a:bodyPr/>
                    <a:lstStyle/>
                    <a:p>
                      <a:pPr algn="ctr">
                        <a:spcAft>
                          <a:spcPts val="0"/>
                        </a:spcAft>
                      </a:pPr>
                      <a:r>
                        <a:rPr lang="en-GB" sz="1200" dirty="0">
                          <a:effectLst/>
                        </a:rPr>
                        <a:t>Finding</a:t>
                      </a:r>
                      <a:endParaRPr lang="tr-TR" sz="1200" dirty="0">
                        <a:effectLst/>
                        <a:latin typeface="Times New Roman"/>
                        <a:ea typeface="Times New Roman"/>
                      </a:endParaRPr>
                    </a:p>
                  </a:txBody>
                  <a:tcPr marL="68580" marR="68580" marT="0" marB="0" anchor="ctr"/>
                </a:tc>
                <a:tc>
                  <a:txBody>
                    <a:bodyPr/>
                    <a:lstStyle/>
                    <a:p>
                      <a:pPr algn="ctr">
                        <a:spcAft>
                          <a:spcPts val="0"/>
                        </a:spcAft>
                      </a:pPr>
                      <a:r>
                        <a:rPr lang="en-GB" sz="1200">
                          <a:effectLst/>
                        </a:rPr>
                        <a:t>Nature of Finding</a:t>
                      </a:r>
                      <a:endParaRPr lang="tr-TR" sz="1200">
                        <a:effectLst/>
                        <a:latin typeface="Times New Roman"/>
                        <a:ea typeface="Times New Roman"/>
                      </a:endParaRPr>
                    </a:p>
                  </a:txBody>
                  <a:tcPr marL="68580" marR="68580" marT="0" marB="0" anchor="ctr"/>
                </a:tc>
                <a:tc>
                  <a:txBody>
                    <a:bodyPr/>
                    <a:lstStyle/>
                    <a:p>
                      <a:pPr algn="ctr">
                        <a:spcAft>
                          <a:spcPts val="0"/>
                        </a:spcAft>
                      </a:pPr>
                      <a:r>
                        <a:rPr lang="en-GB" sz="1200">
                          <a:effectLst/>
                        </a:rPr>
                        <a:t>Design/Operate</a:t>
                      </a:r>
                      <a:endParaRPr lang="tr-TR" sz="1200">
                        <a:effectLst/>
                        <a:latin typeface="Times New Roman"/>
                        <a:ea typeface="Times New Roman"/>
                      </a:endParaRPr>
                    </a:p>
                  </a:txBody>
                  <a:tcPr marL="68580" marR="68580" marT="0" marB="0" anchor="ctr"/>
                </a:tc>
              </a:tr>
              <a:tr h="401882">
                <a:tc>
                  <a:txBody>
                    <a:bodyPr/>
                    <a:lstStyle/>
                    <a:p>
                      <a:pPr algn="ctr">
                        <a:spcAft>
                          <a:spcPts val="0"/>
                        </a:spcAft>
                      </a:pPr>
                      <a:r>
                        <a:rPr lang="en-GB" sz="1200" dirty="0">
                          <a:effectLst/>
                        </a:rPr>
                        <a:t>Intermediate</a:t>
                      </a:r>
                      <a:endParaRPr lang="tr-TR" sz="1200" dirty="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Lack of Adequate Numbers of Staff </a:t>
                      </a:r>
                      <a:r>
                        <a:rPr lang="tr-TR" sz="1200" kern="1200" dirty="0" smtClean="0">
                          <a:solidFill>
                            <a:schemeClr val="dk1"/>
                          </a:solidFill>
                          <a:effectLst/>
                          <a:latin typeface="+mn-lt"/>
                          <a:ea typeface="+mn-ea"/>
                          <a:cs typeface="+mn-cs"/>
                        </a:rPr>
                        <a:t> </a:t>
                      </a:r>
                      <a:r>
                        <a:rPr lang="en-GB" sz="1200" kern="1200" dirty="0" smtClean="0">
                          <a:solidFill>
                            <a:schemeClr val="dk1"/>
                          </a:solidFill>
                          <a:effectLst/>
                          <a:latin typeface="+mn-lt"/>
                          <a:ea typeface="+mn-ea"/>
                          <a:cs typeface="+mn-cs"/>
                        </a:rPr>
                        <a:t>at </a:t>
                      </a:r>
                      <a:r>
                        <a:rPr lang="en-GB" sz="1200" kern="1200" dirty="0">
                          <a:solidFill>
                            <a:schemeClr val="dk1"/>
                          </a:solidFill>
                          <a:effectLst/>
                          <a:latin typeface="+mn-lt"/>
                          <a:ea typeface="+mn-ea"/>
                          <a:cs typeface="+mn-cs"/>
                        </a:rPr>
                        <a:t>FM Unit</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a:solidFill>
                            <a:schemeClr val="dk1"/>
                          </a:solidFill>
                          <a:effectLst/>
                          <a:latin typeface="+mn-lt"/>
                          <a:ea typeface="+mn-ea"/>
                          <a:cs typeface="+mn-cs"/>
                        </a:rPr>
                        <a:t>Non-critical</a:t>
                      </a:r>
                      <a:endParaRPr lang="tr-TR" sz="1200" kern="120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dirty="0">
                          <a:solidFill>
                            <a:schemeClr val="dk1"/>
                          </a:solidFill>
                          <a:effectLst/>
                          <a:latin typeface="+mn-lt"/>
                          <a:ea typeface="+mn-ea"/>
                          <a:cs typeface="+mn-cs"/>
                        </a:rPr>
                        <a:t>Design</a:t>
                      </a:r>
                      <a:endParaRPr lang="tr-TR" sz="1200" kern="1200" dirty="0">
                        <a:solidFill>
                          <a:schemeClr val="dk1"/>
                        </a:solidFill>
                        <a:effectLst/>
                        <a:latin typeface="+mn-lt"/>
                        <a:ea typeface="+mn-ea"/>
                        <a:cs typeface="+mn-cs"/>
                      </a:endParaRPr>
                    </a:p>
                    <a:p>
                      <a:pPr>
                        <a:spcAft>
                          <a:spcPts val="0"/>
                        </a:spcAft>
                      </a:pPr>
                      <a:r>
                        <a:rPr lang="en-GB" sz="1200" kern="1200" dirty="0">
                          <a:solidFill>
                            <a:schemeClr val="dk1"/>
                          </a:solidFill>
                          <a:effectLst/>
                          <a:latin typeface="+mn-lt"/>
                          <a:ea typeface="+mn-ea"/>
                          <a:cs typeface="+mn-cs"/>
                        </a:rPr>
                        <a:t>Deficiency</a:t>
                      </a:r>
                      <a:endParaRPr lang="tr-TR" sz="1200" kern="1200" dirty="0">
                        <a:solidFill>
                          <a:schemeClr val="dk1"/>
                        </a:solidFill>
                        <a:effectLst/>
                        <a:latin typeface="+mn-lt"/>
                        <a:ea typeface="+mn-ea"/>
                        <a:cs typeface="+mn-cs"/>
                      </a:endParaRPr>
                    </a:p>
                  </a:txBody>
                  <a:tcPr marL="68580" marR="68580" marT="0" marB="0" anchor="ctr"/>
                </a:tc>
              </a:tr>
              <a:tr h="424906">
                <a:tc>
                  <a:txBody>
                    <a:bodyPr/>
                    <a:lstStyle/>
                    <a:p>
                      <a:pPr algn="ctr">
                        <a:spcAft>
                          <a:spcPts val="0"/>
                        </a:spcAft>
                      </a:pPr>
                      <a:r>
                        <a:rPr lang="en-GB" sz="1200" dirty="0">
                          <a:effectLst/>
                        </a:rPr>
                        <a:t>Intermediate</a:t>
                      </a:r>
                      <a:endParaRPr lang="tr-TR" sz="1200" dirty="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Separation of payments and </a:t>
                      </a:r>
                      <a:r>
                        <a:rPr lang="en-GB" sz="1200" kern="1200" dirty="0" smtClean="0">
                          <a:solidFill>
                            <a:schemeClr val="dk1"/>
                          </a:solidFill>
                          <a:effectLst/>
                          <a:latin typeface="+mn-lt"/>
                          <a:ea typeface="+mn-ea"/>
                          <a:cs typeface="+mn-cs"/>
                        </a:rPr>
                        <a:t>accounting</a:t>
                      </a:r>
                      <a:r>
                        <a:rPr lang="tr-TR" sz="1200" kern="1200" dirty="0" smtClean="0">
                          <a:solidFill>
                            <a:schemeClr val="dk1"/>
                          </a:solidFill>
                          <a:effectLst/>
                          <a:latin typeface="+mn-lt"/>
                          <a:ea typeface="+mn-ea"/>
                          <a:cs typeface="+mn-cs"/>
                        </a:rPr>
                        <a:t> </a:t>
                      </a:r>
                      <a:r>
                        <a:rPr lang="en-GB" sz="1200" kern="1200" dirty="0" smtClean="0">
                          <a:solidFill>
                            <a:schemeClr val="dk1"/>
                          </a:solidFill>
                          <a:effectLst/>
                          <a:latin typeface="+mn-lt"/>
                          <a:ea typeface="+mn-ea"/>
                          <a:cs typeface="+mn-cs"/>
                        </a:rPr>
                        <a:t>of </a:t>
                      </a:r>
                      <a:r>
                        <a:rPr lang="en-GB" sz="1200" kern="1200" dirty="0">
                          <a:solidFill>
                            <a:schemeClr val="dk1"/>
                          </a:solidFill>
                          <a:effectLst/>
                          <a:latin typeface="+mn-lt"/>
                          <a:ea typeface="+mn-ea"/>
                          <a:cs typeface="+mn-cs"/>
                        </a:rPr>
                        <a:t>Direct Grant and Technical </a:t>
                      </a:r>
                      <a:r>
                        <a:rPr lang="en-GB" sz="1200" kern="1200" dirty="0" smtClean="0">
                          <a:solidFill>
                            <a:schemeClr val="dk1"/>
                          </a:solidFill>
                          <a:effectLst/>
                          <a:latin typeface="+mn-lt"/>
                          <a:ea typeface="+mn-ea"/>
                          <a:cs typeface="+mn-cs"/>
                        </a:rPr>
                        <a:t>Assistance </a:t>
                      </a:r>
                      <a:r>
                        <a:rPr lang="tr-TR" sz="1200" kern="1200" dirty="0" smtClean="0">
                          <a:solidFill>
                            <a:schemeClr val="dk1"/>
                          </a:solidFill>
                          <a:effectLst/>
                          <a:latin typeface="+mn-lt"/>
                          <a:ea typeface="+mn-ea"/>
                          <a:cs typeface="+mn-cs"/>
                        </a:rPr>
                        <a:t> </a:t>
                      </a:r>
                      <a:r>
                        <a:rPr lang="en-GB" sz="1200" kern="1200" dirty="0" smtClean="0">
                          <a:solidFill>
                            <a:schemeClr val="dk1"/>
                          </a:solidFill>
                          <a:effectLst/>
                          <a:latin typeface="+mn-lt"/>
                          <a:ea typeface="+mn-ea"/>
                          <a:cs typeface="+mn-cs"/>
                        </a:rPr>
                        <a:t>Projects </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a:solidFill>
                            <a:schemeClr val="dk1"/>
                          </a:solidFill>
                          <a:effectLst/>
                          <a:latin typeface="+mn-lt"/>
                          <a:ea typeface="+mn-ea"/>
                          <a:cs typeface="+mn-cs"/>
                        </a:rPr>
                        <a:t>Non-critical</a:t>
                      </a:r>
                      <a:endParaRPr lang="tr-TR" sz="1200" kern="120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a:solidFill>
                            <a:schemeClr val="dk1"/>
                          </a:solidFill>
                          <a:effectLst/>
                          <a:latin typeface="+mn-lt"/>
                          <a:ea typeface="+mn-ea"/>
                          <a:cs typeface="+mn-cs"/>
                        </a:rPr>
                        <a:t>Design</a:t>
                      </a:r>
                      <a:endParaRPr lang="tr-TR" sz="1200" kern="1200">
                        <a:solidFill>
                          <a:schemeClr val="dk1"/>
                        </a:solidFill>
                        <a:effectLst/>
                        <a:latin typeface="+mn-lt"/>
                        <a:ea typeface="+mn-ea"/>
                        <a:cs typeface="+mn-cs"/>
                      </a:endParaRPr>
                    </a:p>
                    <a:p>
                      <a:pPr>
                        <a:spcAft>
                          <a:spcPts val="0"/>
                        </a:spcAft>
                      </a:pPr>
                      <a:r>
                        <a:rPr lang="en-GB" sz="1200" kern="1200">
                          <a:solidFill>
                            <a:schemeClr val="dk1"/>
                          </a:solidFill>
                          <a:effectLst/>
                          <a:latin typeface="+mn-lt"/>
                          <a:ea typeface="+mn-ea"/>
                          <a:cs typeface="+mn-cs"/>
                        </a:rPr>
                        <a:t>Deficiency</a:t>
                      </a:r>
                      <a:endParaRPr lang="tr-TR" sz="1200" kern="1200">
                        <a:solidFill>
                          <a:schemeClr val="dk1"/>
                        </a:solidFill>
                        <a:effectLst/>
                        <a:latin typeface="+mn-lt"/>
                        <a:ea typeface="+mn-ea"/>
                        <a:cs typeface="+mn-cs"/>
                      </a:endParaRPr>
                    </a:p>
                  </a:txBody>
                  <a:tcPr marL="68580" marR="68580" marT="0" marB="0" anchor="ctr"/>
                </a:tc>
              </a:tr>
              <a:tr h="401882">
                <a:tc>
                  <a:txBody>
                    <a:bodyPr/>
                    <a:lstStyle/>
                    <a:p>
                      <a:pPr algn="ctr">
                        <a:spcAft>
                          <a:spcPts val="0"/>
                        </a:spcAft>
                      </a:pPr>
                      <a:r>
                        <a:rPr lang="en-GB" sz="1200">
                          <a:effectLst/>
                        </a:rPr>
                        <a:t>Intermediate</a:t>
                      </a:r>
                      <a:endParaRPr lang="tr-TR" sz="120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Inappropriate Authorisations in the Software</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dirty="0">
                          <a:solidFill>
                            <a:schemeClr val="dk1"/>
                          </a:solidFill>
                          <a:effectLst/>
                          <a:latin typeface="+mn-lt"/>
                          <a:ea typeface="+mn-ea"/>
                          <a:cs typeface="+mn-cs"/>
                        </a:rPr>
                        <a:t>Non-critical</a:t>
                      </a:r>
                      <a:endParaRPr lang="tr-TR" sz="1200" kern="1200" dirty="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a:solidFill>
                            <a:schemeClr val="dk1"/>
                          </a:solidFill>
                          <a:effectLst/>
                          <a:latin typeface="+mn-lt"/>
                          <a:ea typeface="+mn-ea"/>
                          <a:cs typeface="+mn-cs"/>
                        </a:rPr>
                        <a:t>Deficiency in</a:t>
                      </a:r>
                      <a:endParaRPr lang="tr-TR" sz="1200" kern="1200">
                        <a:solidFill>
                          <a:schemeClr val="dk1"/>
                        </a:solidFill>
                        <a:effectLst/>
                        <a:latin typeface="+mn-lt"/>
                        <a:ea typeface="+mn-ea"/>
                        <a:cs typeface="+mn-cs"/>
                      </a:endParaRPr>
                    </a:p>
                    <a:p>
                      <a:pPr>
                        <a:spcAft>
                          <a:spcPts val="0"/>
                        </a:spcAft>
                      </a:pPr>
                      <a:r>
                        <a:rPr lang="en-GB" sz="1200" kern="1200">
                          <a:solidFill>
                            <a:schemeClr val="dk1"/>
                          </a:solidFill>
                          <a:effectLst/>
                          <a:latin typeface="+mn-lt"/>
                          <a:ea typeface="+mn-ea"/>
                          <a:cs typeface="+mn-cs"/>
                        </a:rPr>
                        <a:t>Operation</a:t>
                      </a:r>
                      <a:endParaRPr lang="tr-TR" sz="1200" kern="1200">
                        <a:solidFill>
                          <a:schemeClr val="dk1"/>
                        </a:solidFill>
                        <a:effectLst/>
                        <a:latin typeface="+mn-lt"/>
                        <a:ea typeface="+mn-ea"/>
                        <a:cs typeface="+mn-cs"/>
                      </a:endParaRPr>
                    </a:p>
                  </a:txBody>
                  <a:tcPr marL="68580" marR="68580" marT="0" marB="0" anchor="ctr"/>
                </a:tc>
              </a:tr>
              <a:tr h="401882">
                <a:tc>
                  <a:txBody>
                    <a:bodyPr/>
                    <a:lstStyle/>
                    <a:p>
                      <a:pPr algn="ctr">
                        <a:spcAft>
                          <a:spcPts val="0"/>
                        </a:spcAft>
                      </a:pPr>
                      <a:r>
                        <a:rPr lang="en-GB" sz="1200">
                          <a:effectLst/>
                        </a:rPr>
                        <a:t>Intermediate</a:t>
                      </a:r>
                      <a:endParaRPr lang="tr-TR" sz="120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Deficiency of Backup </a:t>
                      </a:r>
                      <a:r>
                        <a:rPr lang="en-GB" sz="1200" kern="1200" dirty="0" smtClean="0">
                          <a:solidFill>
                            <a:schemeClr val="dk1"/>
                          </a:solidFill>
                          <a:effectLst/>
                          <a:latin typeface="+mn-lt"/>
                          <a:ea typeface="+mn-ea"/>
                          <a:cs typeface="+mn-cs"/>
                        </a:rPr>
                        <a:t>Procedures</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dirty="0">
                          <a:solidFill>
                            <a:schemeClr val="dk1"/>
                          </a:solidFill>
                          <a:effectLst/>
                          <a:latin typeface="+mn-lt"/>
                          <a:ea typeface="+mn-ea"/>
                          <a:cs typeface="+mn-cs"/>
                        </a:rPr>
                        <a:t>Non-critical</a:t>
                      </a:r>
                      <a:endParaRPr lang="tr-TR" sz="1200" kern="1200" dirty="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a:solidFill>
                            <a:schemeClr val="dk1"/>
                          </a:solidFill>
                          <a:effectLst/>
                          <a:latin typeface="+mn-lt"/>
                          <a:ea typeface="+mn-ea"/>
                          <a:cs typeface="+mn-cs"/>
                        </a:rPr>
                        <a:t>Deficiency in</a:t>
                      </a:r>
                      <a:endParaRPr lang="tr-TR" sz="1200" kern="1200">
                        <a:solidFill>
                          <a:schemeClr val="dk1"/>
                        </a:solidFill>
                        <a:effectLst/>
                        <a:latin typeface="+mn-lt"/>
                        <a:ea typeface="+mn-ea"/>
                        <a:cs typeface="+mn-cs"/>
                      </a:endParaRPr>
                    </a:p>
                    <a:p>
                      <a:pPr>
                        <a:spcAft>
                          <a:spcPts val="0"/>
                        </a:spcAft>
                      </a:pPr>
                      <a:r>
                        <a:rPr lang="en-GB" sz="1200" kern="1200">
                          <a:solidFill>
                            <a:schemeClr val="dk1"/>
                          </a:solidFill>
                          <a:effectLst/>
                          <a:latin typeface="+mn-lt"/>
                          <a:ea typeface="+mn-ea"/>
                          <a:cs typeface="+mn-cs"/>
                        </a:rPr>
                        <a:t>Operation</a:t>
                      </a:r>
                      <a:endParaRPr lang="tr-TR" sz="1200" kern="1200">
                        <a:solidFill>
                          <a:schemeClr val="dk1"/>
                        </a:solidFill>
                        <a:effectLst/>
                        <a:latin typeface="+mn-lt"/>
                        <a:ea typeface="+mn-ea"/>
                        <a:cs typeface="+mn-cs"/>
                      </a:endParaRPr>
                    </a:p>
                  </a:txBody>
                  <a:tcPr marL="68580" marR="68580" marT="0" marB="0" anchor="ctr"/>
                </a:tc>
              </a:tr>
              <a:tr h="401882">
                <a:tc>
                  <a:txBody>
                    <a:bodyPr/>
                    <a:lstStyle/>
                    <a:p>
                      <a:pPr algn="ctr">
                        <a:spcAft>
                          <a:spcPts val="0"/>
                        </a:spcAft>
                      </a:pPr>
                      <a:r>
                        <a:rPr lang="en-GB" sz="1200">
                          <a:effectLst/>
                        </a:rPr>
                        <a:t>Intermediate</a:t>
                      </a:r>
                      <a:endParaRPr lang="tr-TR" sz="120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Software Inability to Generate the Financial Statements</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dirty="0">
                          <a:solidFill>
                            <a:schemeClr val="dk1"/>
                          </a:solidFill>
                          <a:effectLst/>
                          <a:latin typeface="+mn-lt"/>
                          <a:ea typeface="+mn-ea"/>
                          <a:cs typeface="+mn-cs"/>
                        </a:rPr>
                        <a:t>Non-critical</a:t>
                      </a:r>
                      <a:endParaRPr lang="tr-TR" sz="1200" kern="1200" dirty="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dirty="0">
                          <a:solidFill>
                            <a:schemeClr val="dk1"/>
                          </a:solidFill>
                          <a:effectLst/>
                          <a:latin typeface="+mn-lt"/>
                          <a:ea typeface="+mn-ea"/>
                          <a:cs typeface="+mn-cs"/>
                        </a:rPr>
                        <a:t>Design</a:t>
                      </a:r>
                      <a:endParaRPr lang="tr-TR" sz="1200" kern="1200" dirty="0">
                        <a:solidFill>
                          <a:schemeClr val="dk1"/>
                        </a:solidFill>
                        <a:effectLst/>
                        <a:latin typeface="+mn-lt"/>
                        <a:ea typeface="+mn-ea"/>
                        <a:cs typeface="+mn-cs"/>
                      </a:endParaRPr>
                    </a:p>
                    <a:p>
                      <a:pPr>
                        <a:spcAft>
                          <a:spcPts val="0"/>
                        </a:spcAft>
                      </a:pPr>
                      <a:r>
                        <a:rPr lang="en-GB" sz="1200" kern="1200" dirty="0">
                          <a:solidFill>
                            <a:schemeClr val="dk1"/>
                          </a:solidFill>
                          <a:effectLst/>
                          <a:latin typeface="+mn-lt"/>
                          <a:ea typeface="+mn-ea"/>
                          <a:cs typeface="+mn-cs"/>
                        </a:rPr>
                        <a:t>Deficiency</a:t>
                      </a:r>
                      <a:endParaRPr lang="tr-TR" sz="1200" kern="1200" dirty="0">
                        <a:solidFill>
                          <a:schemeClr val="dk1"/>
                        </a:solidFill>
                        <a:effectLst/>
                        <a:latin typeface="+mn-lt"/>
                        <a:ea typeface="+mn-ea"/>
                        <a:cs typeface="+mn-cs"/>
                      </a:endParaRPr>
                    </a:p>
                  </a:txBody>
                  <a:tcPr marL="68580" marR="68580" marT="0" marB="0" anchor="ctr"/>
                </a:tc>
              </a:tr>
              <a:tr h="401882">
                <a:tc>
                  <a:txBody>
                    <a:bodyPr/>
                    <a:lstStyle/>
                    <a:p>
                      <a:pPr algn="ctr">
                        <a:spcAft>
                          <a:spcPts val="0"/>
                        </a:spcAft>
                      </a:pPr>
                      <a:r>
                        <a:rPr lang="en-GB" sz="1200">
                          <a:effectLst/>
                        </a:rPr>
                        <a:t>Intermediate</a:t>
                      </a:r>
                      <a:endParaRPr lang="tr-TR" sz="120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Deficiency of Reconciliation Procedures </a:t>
                      </a:r>
                      <a:r>
                        <a:rPr lang="en-GB" sz="1200" kern="1200" dirty="0" smtClean="0">
                          <a:solidFill>
                            <a:schemeClr val="dk1"/>
                          </a:solidFill>
                          <a:effectLst/>
                          <a:latin typeface="+mn-lt"/>
                          <a:ea typeface="+mn-ea"/>
                          <a:cs typeface="+mn-cs"/>
                        </a:rPr>
                        <a:t>and</a:t>
                      </a:r>
                      <a:r>
                        <a:rPr lang="tr-TR" sz="1200" kern="1200" dirty="0" smtClean="0">
                          <a:solidFill>
                            <a:schemeClr val="dk1"/>
                          </a:solidFill>
                          <a:effectLst/>
                          <a:latin typeface="+mn-lt"/>
                          <a:ea typeface="+mn-ea"/>
                          <a:cs typeface="+mn-cs"/>
                        </a:rPr>
                        <a:t> </a:t>
                      </a:r>
                      <a:r>
                        <a:rPr lang="en-GB" sz="1200" kern="1200" dirty="0" smtClean="0">
                          <a:solidFill>
                            <a:schemeClr val="dk1"/>
                          </a:solidFill>
                          <a:effectLst/>
                          <a:latin typeface="+mn-lt"/>
                          <a:ea typeface="+mn-ea"/>
                          <a:cs typeface="+mn-cs"/>
                        </a:rPr>
                        <a:t>Inability </a:t>
                      </a:r>
                      <a:r>
                        <a:rPr lang="en-GB" sz="1200" kern="1200" dirty="0">
                          <a:solidFill>
                            <a:schemeClr val="dk1"/>
                          </a:solidFill>
                          <a:effectLst/>
                          <a:latin typeface="+mn-lt"/>
                          <a:ea typeface="+mn-ea"/>
                          <a:cs typeface="+mn-cs"/>
                        </a:rPr>
                        <a:t>of MIS to Generate Reliable Data</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dirty="0">
                          <a:solidFill>
                            <a:schemeClr val="dk1"/>
                          </a:solidFill>
                          <a:effectLst/>
                          <a:latin typeface="+mn-lt"/>
                          <a:ea typeface="+mn-ea"/>
                          <a:cs typeface="+mn-cs"/>
                        </a:rPr>
                        <a:t>Non-critical</a:t>
                      </a:r>
                      <a:endParaRPr lang="tr-TR" sz="1200" kern="1200" dirty="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dirty="0">
                          <a:solidFill>
                            <a:schemeClr val="dk1"/>
                          </a:solidFill>
                          <a:effectLst/>
                          <a:latin typeface="+mn-lt"/>
                          <a:ea typeface="+mn-ea"/>
                          <a:cs typeface="+mn-cs"/>
                        </a:rPr>
                        <a:t>Deficiency in</a:t>
                      </a:r>
                      <a:endParaRPr lang="tr-TR" sz="1200" kern="1200" dirty="0">
                        <a:solidFill>
                          <a:schemeClr val="dk1"/>
                        </a:solidFill>
                        <a:effectLst/>
                        <a:latin typeface="+mn-lt"/>
                        <a:ea typeface="+mn-ea"/>
                        <a:cs typeface="+mn-cs"/>
                      </a:endParaRPr>
                    </a:p>
                    <a:p>
                      <a:pPr>
                        <a:spcAft>
                          <a:spcPts val="0"/>
                        </a:spcAft>
                      </a:pPr>
                      <a:r>
                        <a:rPr lang="en-GB" sz="1200" kern="1200" dirty="0">
                          <a:solidFill>
                            <a:schemeClr val="dk1"/>
                          </a:solidFill>
                          <a:effectLst/>
                          <a:latin typeface="+mn-lt"/>
                          <a:ea typeface="+mn-ea"/>
                          <a:cs typeface="+mn-cs"/>
                        </a:rPr>
                        <a:t>Operation</a:t>
                      </a:r>
                      <a:endParaRPr lang="tr-TR" sz="1200" kern="1200" dirty="0">
                        <a:solidFill>
                          <a:schemeClr val="dk1"/>
                        </a:solidFill>
                        <a:effectLst/>
                        <a:latin typeface="+mn-lt"/>
                        <a:ea typeface="+mn-ea"/>
                        <a:cs typeface="+mn-cs"/>
                      </a:endParaRPr>
                    </a:p>
                  </a:txBody>
                  <a:tcPr marL="68580" marR="68580" marT="0" marB="0" anchor="ctr"/>
                </a:tc>
              </a:tr>
              <a:tr h="401882">
                <a:tc>
                  <a:txBody>
                    <a:bodyPr/>
                    <a:lstStyle/>
                    <a:p>
                      <a:pPr algn="ctr">
                        <a:spcAft>
                          <a:spcPts val="0"/>
                        </a:spcAft>
                      </a:pPr>
                      <a:r>
                        <a:rPr lang="en-GB" sz="1200">
                          <a:effectLst/>
                        </a:rPr>
                        <a:t>Intermediate</a:t>
                      </a:r>
                      <a:endParaRPr lang="tr-TR" sz="1200">
                        <a:effectLst/>
                        <a:latin typeface="Times New Roman"/>
                        <a:ea typeface="Times New Roman"/>
                      </a:endParaRPr>
                    </a:p>
                  </a:txBody>
                  <a:tcPr marL="68580" marR="68580" marT="0" marB="0" anchor="ctr"/>
                </a:tc>
                <a:tc>
                  <a:txBody>
                    <a:bodyPr/>
                    <a:lstStyle/>
                    <a:p>
                      <a:pPr algn="just">
                        <a:spcAft>
                          <a:spcPts val="0"/>
                        </a:spcAft>
                      </a:pPr>
                      <a:r>
                        <a:rPr lang="en-GB" sz="1200" kern="1200" dirty="0">
                          <a:solidFill>
                            <a:schemeClr val="dk1"/>
                          </a:solidFill>
                          <a:effectLst/>
                          <a:latin typeface="+mn-lt"/>
                          <a:ea typeface="+mn-ea"/>
                          <a:cs typeface="+mn-cs"/>
                        </a:rPr>
                        <a:t>Problem Regarding FMU and Its Processes </a:t>
                      </a:r>
                      <a:endParaRPr lang="tr-TR" sz="1200" kern="12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GB" sz="1200" kern="1200">
                          <a:solidFill>
                            <a:schemeClr val="dk1"/>
                          </a:solidFill>
                          <a:effectLst/>
                          <a:latin typeface="+mn-lt"/>
                          <a:ea typeface="+mn-ea"/>
                          <a:cs typeface="+mn-cs"/>
                        </a:rPr>
                        <a:t>Non-critical</a:t>
                      </a:r>
                      <a:endParaRPr lang="tr-TR" sz="1200" kern="1200">
                        <a:solidFill>
                          <a:schemeClr val="dk1"/>
                        </a:solidFill>
                        <a:effectLst/>
                        <a:latin typeface="+mn-lt"/>
                        <a:ea typeface="+mn-ea"/>
                        <a:cs typeface="+mn-cs"/>
                      </a:endParaRPr>
                    </a:p>
                  </a:txBody>
                  <a:tcPr marL="68580" marR="68580" marT="0" marB="0" anchor="ctr"/>
                </a:tc>
                <a:tc>
                  <a:txBody>
                    <a:bodyPr/>
                    <a:lstStyle/>
                    <a:p>
                      <a:pPr>
                        <a:spcAft>
                          <a:spcPts val="0"/>
                        </a:spcAft>
                      </a:pPr>
                      <a:r>
                        <a:rPr lang="en-GB" sz="1200" kern="1200" dirty="0">
                          <a:solidFill>
                            <a:schemeClr val="dk1"/>
                          </a:solidFill>
                          <a:effectLst/>
                          <a:latin typeface="+mn-lt"/>
                          <a:ea typeface="+mn-ea"/>
                          <a:cs typeface="+mn-cs"/>
                        </a:rPr>
                        <a:t>Design</a:t>
                      </a:r>
                      <a:endParaRPr lang="tr-TR" sz="1200" kern="1200" dirty="0">
                        <a:solidFill>
                          <a:schemeClr val="dk1"/>
                        </a:solidFill>
                        <a:effectLst/>
                        <a:latin typeface="+mn-lt"/>
                        <a:ea typeface="+mn-ea"/>
                        <a:cs typeface="+mn-cs"/>
                      </a:endParaRPr>
                    </a:p>
                    <a:p>
                      <a:pPr>
                        <a:spcAft>
                          <a:spcPts val="0"/>
                        </a:spcAft>
                      </a:pPr>
                      <a:r>
                        <a:rPr lang="en-GB" sz="1200" kern="1200" dirty="0">
                          <a:solidFill>
                            <a:schemeClr val="dk1"/>
                          </a:solidFill>
                          <a:effectLst/>
                          <a:latin typeface="+mn-lt"/>
                          <a:ea typeface="+mn-ea"/>
                          <a:cs typeface="+mn-cs"/>
                        </a:rPr>
                        <a:t>Deficiency</a:t>
                      </a:r>
                      <a:endParaRPr lang="tr-TR" sz="1200" kern="1200" dirty="0">
                        <a:solidFill>
                          <a:schemeClr val="dk1"/>
                        </a:solidFill>
                        <a:effectLst/>
                        <a:latin typeface="+mn-lt"/>
                        <a:ea typeface="+mn-ea"/>
                        <a:cs typeface="+mn-cs"/>
                      </a:endParaRPr>
                    </a:p>
                  </a:txBody>
                  <a:tcPr marL="68580" marR="68580" marT="0" marB="0" anchor="ctr"/>
                </a:tc>
              </a:tr>
            </a:tbl>
          </a:graphicData>
        </a:graphic>
      </p:graphicFrame>
      <p:sp>
        <p:nvSpPr>
          <p:cNvPr id="7" name="Title 1"/>
          <p:cNvSpPr>
            <a:spLocks noGrp="1"/>
          </p:cNvSpPr>
          <p:nvPr>
            <p:ph type="ctrTitle"/>
          </p:nvPr>
        </p:nvSpPr>
        <p:spPr>
          <a:xfrm>
            <a:off x="684213" y="908645"/>
            <a:ext cx="7992243" cy="792163"/>
          </a:xfrm>
        </p:spPr>
        <p:txBody>
          <a:bodyPr/>
          <a:lstStyle/>
          <a:p>
            <a:pPr fontAlgn="auto">
              <a:spcAft>
                <a:spcPts val="0"/>
              </a:spcAft>
              <a:defRPr/>
            </a:pPr>
            <a:r>
              <a:rPr lang="tr-TR" dirty="0" smtClean="0"/>
              <a:t>iii. </a:t>
            </a:r>
            <a:r>
              <a:rPr lang="tr-TR" dirty="0" err="1" smtClean="0"/>
              <a:t>System</a:t>
            </a:r>
            <a:r>
              <a:rPr lang="tr-TR" dirty="0" smtClean="0"/>
              <a:t> </a:t>
            </a:r>
            <a:r>
              <a:rPr lang="tr-TR" dirty="0" err="1" smtClean="0"/>
              <a:t>Audits</a:t>
            </a:r>
            <a:r>
              <a:rPr lang="en-US" dirty="0"/>
              <a:t/>
            </a:r>
            <a:br>
              <a:rPr lang="en-US" dirty="0"/>
            </a:b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91741"/>
          </a:xfrm>
        </p:spPr>
        <p:txBody>
          <a:bodyPr/>
          <a:lstStyle/>
          <a:p>
            <a:pPr fontAlgn="auto">
              <a:spcAft>
                <a:spcPts val="0"/>
              </a:spcAft>
              <a:defRPr/>
            </a:pPr>
            <a:r>
              <a:rPr lang="en-GB" sz="3600" dirty="0" err="1" smtClean="0"/>
              <a:t>i</a:t>
            </a:r>
            <a:r>
              <a:rPr lang="tr-TR" sz="3600" dirty="0" smtClean="0"/>
              <a:t>v</a:t>
            </a:r>
            <a:r>
              <a:rPr lang="en-GB" sz="3600" dirty="0" smtClean="0"/>
              <a:t>. Audits of Operations </a:t>
            </a:r>
            <a:endParaRPr lang="en-GB" sz="3600" dirty="0"/>
          </a:p>
        </p:txBody>
      </p:sp>
      <p:sp>
        <p:nvSpPr>
          <p:cNvPr id="3" name="Subtitle 2"/>
          <p:cNvSpPr>
            <a:spLocks noGrp="1"/>
          </p:cNvSpPr>
          <p:nvPr>
            <p:ph type="subTitle" idx="1"/>
          </p:nvPr>
        </p:nvSpPr>
        <p:spPr>
          <a:xfrm>
            <a:off x="684213" y="1989138"/>
            <a:ext cx="8280400" cy="3649662"/>
          </a:xfrm>
        </p:spPr>
        <p:txBody>
          <a:bodyPr/>
          <a:lstStyle/>
          <a:p>
            <a:pPr marL="342900" indent="-342900" algn="just" fontAlgn="auto">
              <a:spcAft>
                <a:spcPts val="0"/>
              </a:spcAft>
              <a:buFont typeface="Wingdings" pitchFamily="2" charset="2"/>
              <a:buChar char="q"/>
              <a:tabLst>
                <a:tab pos="354013" algn="l"/>
              </a:tabLst>
              <a:defRPr/>
            </a:pPr>
            <a:endParaRPr lang="tr-TR" sz="2000" dirty="0" smtClean="0"/>
          </a:p>
          <a:p>
            <a:pPr marL="342900" indent="-342900" algn="just" fontAlgn="auto">
              <a:spcAft>
                <a:spcPts val="0"/>
              </a:spcAft>
              <a:buFont typeface="Wingdings" pitchFamily="2" charset="2"/>
              <a:buChar char="q"/>
              <a:tabLst>
                <a:tab pos="354013" algn="l"/>
              </a:tabLst>
              <a:defRPr/>
            </a:pPr>
            <a:r>
              <a:rPr lang="en-GB" sz="2000" dirty="0"/>
              <a:t>Audit of operations were carried out through substantive testing of operations, for which declared expenditure had been included in certified statements of expenditure submitted to the Commission during the year in </a:t>
            </a:r>
            <a:r>
              <a:rPr lang="en-GB" sz="2000" b="1" dirty="0"/>
              <a:t>2011</a:t>
            </a:r>
            <a:r>
              <a:rPr lang="en-GB" sz="2000" dirty="0" smtClean="0"/>
              <a:t>.</a:t>
            </a:r>
            <a:endParaRPr lang="tr-TR" sz="2000" dirty="0" smtClean="0"/>
          </a:p>
          <a:p>
            <a:pPr marL="342900" indent="-342900" algn="just" fontAlgn="auto">
              <a:spcAft>
                <a:spcPts val="0"/>
              </a:spcAft>
              <a:buFont typeface="Wingdings" pitchFamily="2" charset="2"/>
              <a:buChar char="q"/>
              <a:tabLst>
                <a:tab pos="354013" algn="l"/>
              </a:tabLst>
              <a:defRPr/>
            </a:pPr>
            <a:endParaRPr lang="en-GB" sz="2000" dirty="0" smtClean="0"/>
          </a:p>
          <a:p>
            <a:pPr marL="342900" indent="-342900" algn="just" eaLnBrk="1" hangingPunct="1">
              <a:buFont typeface="Wingdings" pitchFamily="2" charset="2"/>
              <a:buChar char="q"/>
            </a:pPr>
            <a:r>
              <a:rPr lang="en-GB" sz="2000" dirty="0"/>
              <a:t>AA </a:t>
            </a:r>
            <a:r>
              <a:rPr lang="en-GB" sz="2000" dirty="0" smtClean="0"/>
              <a:t>applied </a:t>
            </a:r>
            <a:r>
              <a:rPr lang="en-GB" sz="2000" dirty="0"/>
              <a:t>non-statistical sampling </a:t>
            </a:r>
            <a:r>
              <a:rPr lang="en-GB" sz="2000" dirty="0" smtClean="0"/>
              <a:t>methodology</a:t>
            </a:r>
            <a:r>
              <a:rPr lang="tr-TR" sz="2000" dirty="0" smtClean="0"/>
              <a:t> </a:t>
            </a:r>
            <a:r>
              <a:rPr lang="en-GB" sz="2000" dirty="0" smtClean="0"/>
              <a:t>for </a:t>
            </a:r>
            <a:r>
              <a:rPr lang="tr-TR" sz="2000" dirty="0" err="1" smtClean="0"/>
              <a:t>audit</a:t>
            </a:r>
            <a:r>
              <a:rPr lang="tr-TR" sz="2000" dirty="0" smtClean="0"/>
              <a:t> of </a:t>
            </a:r>
            <a:r>
              <a:rPr lang="tr-TR" sz="2000" dirty="0" err="1" smtClean="0"/>
              <a:t>operations</a:t>
            </a:r>
            <a:r>
              <a:rPr lang="tr-TR" sz="2000" dirty="0" smtClean="0"/>
              <a:t> in </a:t>
            </a:r>
            <a:r>
              <a:rPr lang="tr-TR" sz="2000" dirty="0" err="1" smtClean="0"/>
              <a:t>line</a:t>
            </a:r>
            <a:r>
              <a:rPr lang="tr-TR" sz="2000" dirty="0" smtClean="0"/>
              <a:t> </a:t>
            </a:r>
            <a:r>
              <a:rPr lang="tr-TR" sz="2000" dirty="0" err="1" smtClean="0"/>
              <a:t>with</a:t>
            </a:r>
            <a:r>
              <a:rPr lang="tr-TR" sz="2000" dirty="0" smtClean="0"/>
              <a:t> </a:t>
            </a:r>
            <a:r>
              <a:rPr lang="tr-TR" sz="2000" dirty="0" err="1" smtClean="0"/>
              <a:t>the</a:t>
            </a:r>
            <a:r>
              <a:rPr lang="tr-TR" sz="2000" dirty="0" smtClean="0"/>
              <a:t> </a:t>
            </a:r>
            <a:r>
              <a:rPr lang="tr-TR" sz="2000" dirty="0" err="1" smtClean="0"/>
              <a:t>methodology</a:t>
            </a:r>
            <a:r>
              <a:rPr lang="tr-TR" sz="2000" dirty="0" smtClean="0"/>
              <a:t> </a:t>
            </a:r>
            <a:r>
              <a:rPr lang="tr-TR" sz="2000" dirty="0" err="1" smtClean="0"/>
              <a:t>described</a:t>
            </a:r>
            <a:r>
              <a:rPr lang="tr-TR" sz="2000" dirty="0" smtClean="0"/>
              <a:t> in </a:t>
            </a:r>
            <a:r>
              <a:rPr lang="tr-TR" sz="2000" dirty="0" err="1" smtClean="0"/>
              <a:t>Commission</a:t>
            </a:r>
            <a:r>
              <a:rPr lang="tr-TR" sz="2000" dirty="0" smtClean="0"/>
              <a:t> </a:t>
            </a:r>
            <a:r>
              <a:rPr lang="tr-TR" sz="2000" dirty="0" err="1" smtClean="0"/>
              <a:t>guidelines</a:t>
            </a:r>
            <a:r>
              <a:rPr lang="en-GB" sz="2000" dirty="0" smtClean="0"/>
              <a:t> (</a:t>
            </a:r>
            <a:r>
              <a:rPr lang="en-GB" sz="2000" b="1" dirty="0" smtClean="0">
                <a:solidFill>
                  <a:srgbClr val="FF0000"/>
                </a:solidFill>
              </a:rPr>
              <a:t>COCOF 08/0021/02-EN sampling guidance</a:t>
            </a:r>
            <a:r>
              <a:rPr lang="en-GB" sz="2000" dirty="0" smtClean="0"/>
              <a:t>)</a:t>
            </a:r>
            <a:endParaRPr lang="tr-TR" sz="2000" dirty="0"/>
          </a:p>
          <a:p>
            <a:pPr algn="just" fontAlgn="auto">
              <a:spcAft>
                <a:spcPts val="0"/>
              </a:spcAft>
              <a:buFont typeface="Arial" pitchFamily="34" charset="0"/>
              <a:buNone/>
              <a:tabLst>
                <a:tab pos="354013" algn="l"/>
              </a:tabLst>
              <a:defRPr/>
            </a:pPr>
            <a:endParaRPr lang="tr-TR" sz="2000" dirty="0"/>
          </a:p>
          <a:p>
            <a:pPr algn="just" fontAlgn="auto">
              <a:spcAft>
                <a:spcPts val="0"/>
              </a:spcAft>
              <a:buFont typeface="Arial" pitchFamily="34" charset="0"/>
              <a:buNone/>
              <a:tabLst>
                <a:tab pos="354013" algn="l"/>
              </a:tabLst>
              <a:defRPr/>
            </a:pPr>
            <a:endParaRPr lang="tr-TR" sz="20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418D7ACB-59F9-4257-9841-D1D2FE356178}" type="slidenum">
              <a:rPr lang="tr-TR">
                <a:solidFill>
                  <a:schemeClr val="tx2">
                    <a:lumMod val="60000"/>
                    <a:lumOff val="40000"/>
                  </a:schemeClr>
                </a:solidFill>
                <a:latin typeface="+mn-lt"/>
              </a:rPr>
              <a:pPr algn="ctr" fontAlgn="auto">
                <a:spcBef>
                  <a:spcPts val="0"/>
                </a:spcBef>
                <a:spcAft>
                  <a:spcPts val="0"/>
                </a:spcAft>
                <a:defRPr/>
              </a:pPr>
              <a:t>7</a:t>
            </a:fld>
            <a:endParaRPr lang="tr-TR" dirty="0">
              <a:solidFill>
                <a:schemeClr val="tx2">
                  <a:lumMod val="60000"/>
                  <a:lumOff val="40000"/>
                </a:schemeClr>
              </a:solidFill>
              <a:latin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1971674B-76B1-423B-845D-7A30E0D99B81}" type="slidenum">
              <a:rPr lang="tr-TR">
                <a:solidFill>
                  <a:schemeClr val="tx2">
                    <a:lumMod val="60000"/>
                    <a:lumOff val="40000"/>
                  </a:schemeClr>
                </a:solidFill>
                <a:latin typeface="+mn-lt"/>
              </a:rPr>
              <a:pPr algn="ctr" fontAlgn="auto">
                <a:spcBef>
                  <a:spcPts val="0"/>
                </a:spcBef>
                <a:spcAft>
                  <a:spcPts val="0"/>
                </a:spcAft>
                <a:defRPr/>
              </a:pPr>
              <a:t>8</a:t>
            </a:fld>
            <a:endParaRPr lang="tr-TR" dirty="0">
              <a:solidFill>
                <a:schemeClr val="tx2">
                  <a:lumMod val="60000"/>
                  <a:lumOff val="40000"/>
                </a:schemeClr>
              </a:solidFill>
              <a:latin typeface="+mn-lt"/>
            </a:endParaRPr>
          </a:p>
        </p:txBody>
      </p:sp>
      <p:sp>
        <p:nvSpPr>
          <p:cNvPr id="7" name="Rectangle 4"/>
          <p:cNvSpPr>
            <a:spLocks noChangeArrowheads="1"/>
          </p:cNvSpPr>
          <p:nvPr/>
        </p:nvSpPr>
        <p:spPr bwMode="white">
          <a:xfrm>
            <a:off x="732384" y="928350"/>
            <a:ext cx="7295999" cy="563563"/>
          </a:xfrm>
          <a:prstGeom prst="rect">
            <a:avLst/>
          </a:prstGeom>
          <a:noFill/>
          <a:ln w="9525">
            <a:noFill/>
            <a:miter lim="800000"/>
            <a:headEnd/>
            <a:tailEnd/>
          </a:ln>
        </p:spPr>
        <p:txBody>
          <a:bodyPr anchor="ctr"/>
          <a:lstStyle/>
          <a:p>
            <a:pPr marL="342900" indent="-342900" algn="ctr" eaLnBrk="0" hangingPunct="0">
              <a:spcBef>
                <a:spcPct val="20000"/>
              </a:spcBef>
              <a:buClr>
                <a:schemeClr val="tx1"/>
              </a:buClr>
              <a:buSzPct val="70000"/>
              <a:buFont typeface="Wingdings" pitchFamily="2" charset="2"/>
              <a:buNone/>
            </a:pPr>
            <a:r>
              <a:rPr lang="en-GB" sz="2800" dirty="0" smtClean="0">
                <a:solidFill>
                  <a:schemeClr val="accent1">
                    <a:lumMod val="75000"/>
                  </a:schemeClr>
                </a:solidFill>
                <a:effectLst>
                  <a:outerShdw blurRad="38100" dist="38100" dir="2700000" algn="tl">
                    <a:srgbClr val="000000">
                      <a:alpha val="43137"/>
                    </a:srgbClr>
                  </a:outerShdw>
                </a:effectLst>
                <a:latin typeface="+mj-lt"/>
                <a:ea typeface="+mj-ea"/>
                <a:cs typeface="+mj-cs"/>
              </a:rPr>
              <a:t>Audit of Operations</a:t>
            </a:r>
            <a:endParaRPr lang="en-GB" sz="2800" dirty="0">
              <a:solidFill>
                <a:schemeClr val="accent1">
                  <a:lumMod val="75000"/>
                </a:schemeClr>
              </a:solidFill>
              <a:effectLst>
                <a:outerShdw blurRad="38100" dist="38100" dir="2700000" algn="tl">
                  <a:srgbClr val="000000">
                    <a:alpha val="43137"/>
                  </a:srgbClr>
                </a:outerShdw>
              </a:effectLst>
              <a:latin typeface="+mj-lt"/>
              <a:ea typeface="+mj-ea"/>
              <a:cs typeface="+mj-cs"/>
            </a:endParaRPr>
          </a:p>
        </p:txBody>
      </p:sp>
      <p:graphicFrame>
        <p:nvGraphicFramePr>
          <p:cNvPr id="8" name="Table 7"/>
          <p:cNvGraphicFramePr>
            <a:graphicFrameLocks noGrp="1"/>
          </p:cNvGraphicFramePr>
          <p:nvPr>
            <p:extLst>
              <p:ext uri="{D42A27DB-BD31-4B8C-83A1-F6EECF244321}">
                <p14:modId xmlns:p14="http://schemas.microsoft.com/office/powerpoint/2010/main" val="2453150151"/>
              </p:ext>
            </p:extLst>
          </p:nvPr>
        </p:nvGraphicFramePr>
        <p:xfrm>
          <a:off x="732384" y="1935941"/>
          <a:ext cx="7757778" cy="3383091"/>
        </p:xfrm>
        <a:graphic>
          <a:graphicData uri="http://schemas.openxmlformats.org/drawingml/2006/table">
            <a:tbl>
              <a:tblPr firstRow="1" bandRow="1">
                <a:tableStyleId>{5C22544A-7EE6-4342-B048-85BDC9FD1C3A}</a:tableStyleId>
              </a:tblPr>
              <a:tblGrid>
                <a:gridCol w="1925130"/>
                <a:gridCol w="2160240"/>
                <a:gridCol w="2016224"/>
                <a:gridCol w="1656184"/>
              </a:tblGrid>
              <a:tr h="863591">
                <a:tc>
                  <a:txBody>
                    <a:bodyPr/>
                    <a:lstStyle/>
                    <a:p>
                      <a:pPr algn="ctr"/>
                      <a:r>
                        <a:rPr lang="en-GB" sz="1600" b="1" noProof="0" dirty="0" smtClean="0"/>
                        <a:t>Type</a:t>
                      </a:r>
                      <a:r>
                        <a:rPr lang="en-GB" sz="1600" b="1" baseline="0" noProof="0" dirty="0" smtClean="0"/>
                        <a:t> of Expenditure</a:t>
                      </a:r>
                      <a:endParaRPr lang="en-GB" sz="1600" b="1" noProof="0" dirty="0"/>
                    </a:p>
                  </a:txBody>
                  <a:tcPr anchor="ctr"/>
                </a:tc>
                <a:tc>
                  <a:txBody>
                    <a:bodyPr/>
                    <a:lstStyle/>
                    <a:p>
                      <a:pPr algn="ctr"/>
                      <a:r>
                        <a:rPr lang="en-GB" sz="1600" b="1" noProof="0" dirty="0" smtClean="0"/>
                        <a:t>Declared Expenditure</a:t>
                      </a:r>
                      <a:endParaRPr lang="en-GB" sz="1600" b="1" noProof="0" dirty="0"/>
                    </a:p>
                  </a:txBody>
                  <a:tcPr anchor="ctr"/>
                </a:tc>
                <a:tc>
                  <a:txBody>
                    <a:bodyPr/>
                    <a:lstStyle/>
                    <a:p>
                      <a:pPr algn="ctr"/>
                      <a:r>
                        <a:rPr lang="en-GB" sz="1600" b="1" noProof="0" dirty="0" smtClean="0"/>
                        <a:t>Audit</a:t>
                      </a:r>
                      <a:r>
                        <a:rPr lang="tr-TR" sz="1600" b="1" noProof="0" dirty="0" smtClean="0"/>
                        <a:t>ed</a:t>
                      </a:r>
                      <a:r>
                        <a:rPr lang="en-GB" sz="1600" b="1" noProof="0" dirty="0" smtClean="0"/>
                        <a:t> Expenditure</a:t>
                      </a:r>
                      <a:endParaRPr lang="en-GB" sz="1600" b="1" noProof="0" dirty="0"/>
                    </a:p>
                  </a:txBody>
                  <a:tcPr anchor="ctr"/>
                </a:tc>
                <a:tc>
                  <a:txBody>
                    <a:bodyPr/>
                    <a:lstStyle/>
                    <a:p>
                      <a:pPr algn="ctr"/>
                      <a:r>
                        <a:rPr lang="en-GB" sz="1600" b="1" noProof="0" smtClean="0"/>
                        <a:t>Audit</a:t>
                      </a:r>
                      <a:r>
                        <a:rPr lang="en-GB" sz="1600" b="1" baseline="0" noProof="0" smtClean="0"/>
                        <a:t> Coverage</a:t>
                      </a:r>
                      <a:endParaRPr lang="en-GB" sz="1600" b="1" noProof="0"/>
                    </a:p>
                  </a:txBody>
                  <a:tcPr anchor="ctr"/>
                </a:tc>
              </a:tr>
              <a:tr h="500335">
                <a:tc>
                  <a:txBody>
                    <a:bodyPr/>
                    <a:lstStyle/>
                    <a:p>
                      <a:r>
                        <a:rPr lang="en-GB" sz="1600" b="1" kern="1200" baseline="0" noProof="0" smtClean="0">
                          <a:solidFill>
                            <a:schemeClr val="dk1"/>
                          </a:solidFill>
                          <a:latin typeface="+mn-lt"/>
                          <a:ea typeface="+mn-ea"/>
                          <a:cs typeface="+mn-cs"/>
                        </a:rPr>
                        <a:t>Direct Grant</a:t>
                      </a:r>
                      <a:endParaRPr lang="en-GB" sz="1600" b="1" kern="1200" baseline="0" noProof="0">
                        <a:solidFill>
                          <a:schemeClr val="dk1"/>
                        </a:solidFill>
                        <a:latin typeface="+mn-lt"/>
                        <a:ea typeface="+mn-ea"/>
                        <a:cs typeface="+mn-cs"/>
                      </a:endParaRPr>
                    </a:p>
                  </a:txBody>
                  <a:tcPr/>
                </a:tc>
                <a:tc>
                  <a:txBody>
                    <a:bodyPr/>
                    <a:lstStyle/>
                    <a:p>
                      <a:r>
                        <a:rPr lang="en-GB" noProof="0" smtClean="0"/>
                        <a:t>€ 915.592,30</a:t>
                      </a:r>
                      <a:endParaRPr lang="en-GB" noProof="0"/>
                    </a:p>
                  </a:txBody>
                  <a:tcPr/>
                </a:tc>
                <a:tc>
                  <a:txBody>
                    <a:bodyPr/>
                    <a:lstStyle/>
                    <a:p>
                      <a:r>
                        <a:rPr lang="en-GB" noProof="0" smtClean="0"/>
                        <a:t>€ 915.592,30</a:t>
                      </a:r>
                      <a:endParaRPr lang="en-GB" noProof="0"/>
                    </a:p>
                  </a:txBody>
                  <a:tcPr/>
                </a:tc>
                <a:tc>
                  <a:txBody>
                    <a:bodyPr/>
                    <a:lstStyle/>
                    <a:p>
                      <a:r>
                        <a:rPr lang="en-GB" noProof="0" smtClean="0"/>
                        <a:t>% 100</a:t>
                      </a:r>
                      <a:endParaRPr lang="en-GB" noProof="0"/>
                    </a:p>
                  </a:txBody>
                  <a:tcPr/>
                </a:tc>
              </a:tr>
              <a:tr h="500335">
                <a:tc>
                  <a:txBody>
                    <a:bodyPr/>
                    <a:lstStyle/>
                    <a:p>
                      <a:r>
                        <a:rPr lang="en-GB" sz="1600" b="1" kern="1200" baseline="0" noProof="0" smtClean="0">
                          <a:solidFill>
                            <a:schemeClr val="dk1"/>
                          </a:solidFill>
                          <a:latin typeface="+mn-lt"/>
                          <a:ea typeface="+mn-ea"/>
                          <a:cs typeface="+mn-cs"/>
                        </a:rPr>
                        <a:t>Technical Assistance</a:t>
                      </a:r>
                      <a:endParaRPr lang="en-GB" sz="1600" b="1" kern="1200" baseline="0" noProof="0">
                        <a:solidFill>
                          <a:schemeClr val="dk1"/>
                        </a:solidFill>
                        <a:latin typeface="+mn-lt"/>
                        <a:ea typeface="+mn-ea"/>
                        <a:cs typeface="+mn-cs"/>
                      </a:endParaRPr>
                    </a:p>
                  </a:txBody>
                  <a:tcPr/>
                </a:tc>
                <a:tc>
                  <a:txBody>
                    <a:bodyPr/>
                    <a:lstStyle/>
                    <a:p>
                      <a:r>
                        <a:rPr lang="en-GB" noProof="0" smtClean="0"/>
                        <a:t>€ 12.306.000,62</a:t>
                      </a:r>
                      <a:endParaRPr lang="en-GB" noProof="0"/>
                    </a:p>
                  </a:txBody>
                  <a:tcPr/>
                </a:tc>
                <a:tc>
                  <a:txBody>
                    <a:bodyPr/>
                    <a:lstStyle/>
                    <a:p>
                      <a:r>
                        <a:rPr lang="en-GB" noProof="0" smtClean="0"/>
                        <a:t>€ 12.306.000,62</a:t>
                      </a:r>
                      <a:endParaRPr lang="en-GB" noProof="0"/>
                    </a:p>
                  </a:txBody>
                  <a:tcPr/>
                </a:tc>
                <a:tc>
                  <a:txBody>
                    <a:bodyPr/>
                    <a:lstStyle/>
                    <a:p>
                      <a:r>
                        <a:rPr lang="en-GB" noProof="0" smtClean="0"/>
                        <a:t>% 100</a:t>
                      </a:r>
                      <a:endParaRPr lang="en-GB" noProof="0"/>
                    </a:p>
                  </a:txBody>
                  <a:tcPr/>
                </a:tc>
              </a:tr>
              <a:tr h="500335">
                <a:tc>
                  <a:txBody>
                    <a:bodyPr/>
                    <a:lstStyle/>
                    <a:p>
                      <a:r>
                        <a:rPr lang="en-GB" sz="1600" b="1" kern="1200" baseline="0" noProof="0" smtClean="0">
                          <a:solidFill>
                            <a:schemeClr val="dk1"/>
                          </a:solidFill>
                          <a:latin typeface="+mn-lt"/>
                          <a:ea typeface="+mn-ea"/>
                          <a:cs typeface="+mn-cs"/>
                        </a:rPr>
                        <a:t>Supply</a:t>
                      </a:r>
                      <a:endParaRPr lang="en-GB" sz="1600" b="1" kern="1200" baseline="0" noProof="0">
                        <a:solidFill>
                          <a:schemeClr val="dk1"/>
                        </a:solidFill>
                        <a:latin typeface="+mn-lt"/>
                        <a:ea typeface="+mn-ea"/>
                        <a:cs typeface="+mn-cs"/>
                      </a:endParaRPr>
                    </a:p>
                  </a:txBody>
                  <a:tcPr/>
                </a:tc>
                <a:tc>
                  <a:txBody>
                    <a:bodyPr/>
                    <a:lstStyle/>
                    <a:p>
                      <a:r>
                        <a:rPr lang="en-GB" noProof="0" smtClean="0"/>
                        <a:t>€ 758.091,93</a:t>
                      </a:r>
                      <a:endParaRPr lang="en-GB" noProof="0"/>
                    </a:p>
                  </a:txBody>
                  <a:tcPr/>
                </a:tc>
                <a:tc>
                  <a:txBody>
                    <a:bodyPr/>
                    <a:lstStyle/>
                    <a:p>
                      <a:r>
                        <a:rPr lang="en-GB" noProof="0" smtClean="0"/>
                        <a:t>€ 758.091,93</a:t>
                      </a:r>
                      <a:endParaRPr lang="en-GB" noProof="0"/>
                    </a:p>
                  </a:txBody>
                  <a:tcPr/>
                </a:tc>
                <a:tc>
                  <a:txBody>
                    <a:bodyPr/>
                    <a:lstStyle/>
                    <a:p>
                      <a:r>
                        <a:rPr lang="en-GB" noProof="0" smtClean="0"/>
                        <a:t>% 100</a:t>
                      </a:r>
                      <a:endParaRPr lang="en-GB" noProof="0"/>
                    </a:p>
                  </a:txBody>
                  <a:tcPr/>
                </a:tc>
              </a:tr>
              <a:tr h="500335">
                <a:tc>
                  <a:txBody>
                    <a:bodyPr/>
                    <a:lstStyle/>
                    <a:p>
                      <a:r>
                        <a:rPr lang="en-GB" sz="1600" b="1" kern="1200" baseline="0" noProof="0" smtClean="0">
                          <a:solidFill>
                            <a:schemeClr val="dk1"/>
                          </a:solidFill>
                          <a:latin typeface="+mn-lt"/>
                          <a:ea typeface="+mn-ea"/>
                          <a:cs typeface="+mn-cs"/>
                        </a:rPr>
                        <a:t>Grant</a:t>
                      </a:r>
                      <a:endParaRPr lang="en-GB" sz="1600" b="1" kern="1200" baseline="0" noProof="0">
                        <a:solidFill>
                          <a:schemeClr val="dk1"/>
                        </a:solidFill>
                        <a:latin typeface="+mn-lt"/>
                        <a:ea typeface="+mn-ea"/>
                        <a:cs typeface="+mn-cs"/>
                      </a:endParaRPr>
                    </a:p>
                  </a:txBody>
                  <a:tcPr/>
                </a:tc>
                <a:tc>
                  <a:txBody>
                    <a:bodyPr/>
                    <a:lstStyle/>
                    <a:p>
                      <a:r>
                        <a:rPr lang="en-GB" noProof="0" smtClean="0"/>
                        <a:t>€ 35.384.146,73</a:t>
                      </a:r>
                      <a:endParaRPr lang="en-GB" noProof="0"/>
                    </a:p>
                  </a:txBody>
                  <a:tcPr/>
                </a:tc>
                <a:tc>
                  <a:txBody>
                    <a:bodyPr/>
                    <a:lstStyle/>
                    <a:p>
                      <a:r>
                        <a:rPr lang="en-GB" noProof="0" dirty="0" smtClean="0"/>
                        <a:t>€ 7.350.135,75 </a:t>
                      </a:r>
                      <a:endParaRPr lang="en-GB" noProof="0" dirty="0"/>
                    </a:p>
                  </a:txBody>
                  <a:tcPr/>
                </a:tc>
                <a:tc>
                  <a:txBody>
                    <a:bodyPr/>
                    <a:lstStyle/>
                    <a:p>
                      <a:r>
                        <a:rPr lang="en-GB" noProof="0" smtClean="0"/>
                        <a:t> %</a:t>
                      </a:r>
                      <a:r>
                        <a:rPr lang="en-GB" baseline="0" noProof="0" smtClean="0"/>
                        <a:t> 20,77</a:t>
                      </a:r>
                      <a:endParaRPr lang="en-GB" noProof="0"/>
                    </a:p>
                  </a:txBody>
                  <a:tcPr/>
                </a:tc>
              </a:tr>
              <a:tr h="500335">
                <a:tc>
                  <a:txBody>
                    <a:bodyPr/>
                    <a:lstStyle/>
                    <a:p>
                      <a:r>
                        <a:rPr lang="en-GB" sz="1600" b="1" kern="1200" baseline="0" noProof="0" smtClean="0">
                          <a:solidFill>
                            <a:schemeClr val="dk1"/>
                          </a:solidFill>
                          <a:latin typeface="+mn-lt"/>
                          <a:ea typeface="+mn-ea"/>
                          <a:cs typeface="+mn-cs"/>
                        </a:rPr>
                        <a:t>Total Expenditure</a:t>
                      </a:r>
                      <a:endParaRPr lang="en-GB" sz="1600" b="1" kern="1200" baseline="0" noProof="0">
                        <a:solidFill>
                          <a:schemeClr val="dk1"/>
                        </a:solidFill>
                        <a:latin typeface="+mn-lt"/>
                        <a:ea typeface="+mn-ea"/>
                        <a:cs typeface="+mn-cs"/>
                      </a:endParaRPr>
                    </a:p>
                  </a:txBody>
                  <a:tcPr/>
                </a:tc>
                <a:tc>
                  <a:txBody>
                    <a:bodyPr/>
                    <a:lstStyle/>
                    <a:p>
                      <a:r>
                        <a:rPr lang="en-GB" noProof="0" dirty="0" smtClean="0"/>
                        <a:t>€ 49.363.831,58</a:t>
                      </a:r>
                      <a:endParaRPr lang="en-GB" noProof="0" dirty="0"/>
                    </a:p>
                  </a:txBody>
                  <a:tcPr/>
                </a:tc>
                <a:tc>
                  <a:txBody>
                    <a:bodyPr/>
                    <a:lstStyle/>
                    <a:p>
                      <a:r>
                        <a:rPr lang="en-GB" noProof="0" smtClean="0"/>
                        <a:t>€ 21.329.820,60</a:t>
                      </a:r>
                      <a:endParaRPr lang="en-GB" noProof="0"/>
                    </a:p>
                  </a:txBody>
                  <a:tcPr/>
                </a:tc>
                <a:tc>
                  <a:txBody>
                    <a:bodyPr/>
                    <a:lstStyle/>
                    <a:p>
                      <a:r>
                        <a:rPr lang="en-GB" sz="2800" noProof="0" dirty="0" smtClean="0">
                          <a:solidFill>
                            <a:srgbClr val="FF0066"/>
                          </a:solidFill>
                        </a:rPr>
                        <a:t>% 43,20</a:t>
                      </a:r>
                      <a:endParaRPr lang="en-GB" sz="2800" noProof="0" dirty="0">
                        <a:solidFill>
                          <a:srgbClr val="FF0066"/>
                        </a:solidFill>
                      </a:endParaRPr>
                    </a:p>
                  </a:txBody>
                  <a:tcPr/>
                </a:tc>
              </a:tr>
            </a:tbl>
          </a:graphicData>
        </a:graphic>
      </p:graphicFrame>
      <p:sp>
        <p:nvSpPr>
          <p:cNvPr id="5" name="Title 1"/>
          <p:cNvSpPr>
            <a:spLocks noGrp="1"/>
          </p:cNvSpPr>
          <p:nvPr>
            <p:ph type="ctrTitle"/>
          </p:nvPr>
        </p:nvSpPr>
        <p:spPr>
          <a:xfrm>
            <a:off x="684213" y="981075"/>
            <a:ext cx="8064500" cy="647725"/>
          </a:xfrm>
        </p:spPr>
        <p:txBody>
          <a:bodyPr/>
          <a:lstStyle/>
          <a:p>
            <a:pPr fontAlgn="auto">
              <a:spcAft>
                <a:spcPts val="0"/>
              </a:spcAft>
              <a:defRPr/>
            </a:pPr>
            <a:r>
              <a:rPr lang="en-GB" sz="3600" dirty="0" err="1" smtClean="0"/>
              <a:t>i</a:t>
            </a:r>
            <a:r>
              <a:rPr lang="tr-TR" sz="3600" dirty="0" smtClean="0"/>
              <a:t>v</a:t>
            </a:r>
            <a:r>
              <a:rPr lang="en-GB" sz="3600" dirty="0" smtClean="0"/>
              <a:t>. Audits of Operations </a:t>
            </a:r>
            <a:endParaRPr lang="en-GB" sz="3600" dirty="0"/>
          </a:p>
        </p:txBody>
      </p:sp>
    </p:spTree>
    <p:extLst>
      <p:ext uri="{BB962C8B-B14F-4D97-AF65-F5344CB8AC3E}">
        <p14:creationId xmlns:p14="http://schemas.microsoft.com/office/powerpoint/2010/main" val="9014349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3" y="981075"/>
            <a:ext cx="8064500" cy="719733"/>
          </a:xfrm>
        </p:spPr>
        <p:txBody>
          <a:bodyPr/>
          <a:lstStyle/>
          <a:p>
            <a:pPr fontAlgn="auto">
              <a:spcAft>
                <a:spcPts val="0"/>
              </a:spcAft>
              <a:defRPr/>
            </a:pPr>
            <a:r>
              <a:rPr lang="en-GB" sz="3600" dirty="0" err="1" smtClean="0"/>
              <a:t>i</a:t>
            </a:r>
            <a:r>
              <a:rPr lang="tr-TR" sz="3600" dirty="0" smtClean="0"/>
              <a:t>v</a:t>
            </a:r>
            <a:r>
              <a:rPr lang="en-GB" sz="3600" dirty="0" smtClean="0"/>
              <a:t>. Audits of Operations </a:t>
            </a:r>
            <a:endParaRPr lang="en-GB" sz="3600" dirty="0"/>
          </a:p>
        </p:txBody>
      </p:sp>
      <p:sp>
        <p:nvSpPr>
          <p:cNvPr id="3" name="Subtitle 2"/>
          <p:cNvSpPr>
            <a:spLocks noGrp="1"/>
          </p:cNvSpPr>
          <p:nvPr>
            <p:ph type="subTitle" idx="1"/>
          </p:nvPr>
        </p:nvSpPr>
        <p:spPr>
          <a:xfrm>
            <a:off x="684213" y="1989138"/>
            <a:ext cx="8280400" cy="3649662"/>
          </a:xfrm>
        </p:spPr>
        <p:txBody>
          <a:bodyPr/>
          <a:lstStyle/>
          <a:p>
            <a:pPr algn="just" fontAlgn="auto">
              <a:spcAft>
                <a:spcPts val="0"/>
              </a:spcAft>
              <a:buFont typeface="Arial" pitchFamily="34" charset="0"/>
              <a:buNone/>
              <a:tabLst>
                <a:tab pos="354013" algn="l"/>
              </a:tabLst>
              <a:defRPr/>
            </a:pPr>
            <a:endParaRPr lang="tr-TR" sz="2000" dirty="0" smtClean="0"/>
          </a:p>
          <a:p>
            <a:pPr algn="just" fontAlgn="auto">
              <a:spcAft>
                <a:spcPts val="0"/>
              </a:spcAft>
              <a:buFont typeface="Arial" pitchFamily="34" charset="0"/>
              <a:buNone/>
              <a:tabLst>
                <a:tab pos="354013" algn="l"/>
              </a:tabLst>
              <a:defRPr/>
            </a:pPr>
            <a:endParaRPr lang="tr-TR" sz="2000" dirty="0"/>
          </a:p>
          <a:p>
            <a:pPr algn="just" fontAlgn="auto">
              <a:spcAft>
                <a:spcPts val="0"/>
              </a:spcAft>
              <a:buFont typeface="Arial" pitchFamily="34" charset="0"/>
              <a:buNone/>
              <a:tabLst>
                <a:tab pos="354013" algn="l"/>
              </a:tabLst>
              <a:defRPr/>
            </a:pPr>
            <a:endParaRPr lang="tr-TR" sz="2000" dirty="0"/>
          </a:p>
        </p:txBody>
      </p:sp>
      <p:sp>
        <p:nvSpPr>
          <p:cNvPr id="5" name="Slide Number Placeholder 3"/>
          <p:cNvSpPr txBox="1">
            <a:spLocks/>
          </p:cNvSpPr>
          <p:nvPr/>
        </p:nvSpPr>
        <p:spPr>
          <a:xfrm>
            <a:off x="7451725" y="6524625"/>
            <a:ext cx="1476375" cy="241300"/>
          </a:xfrm>
          <a:prstGeom prst="rect">
            <a:avLst/>
          </a:prstGeom>
        </p:spPr>
        <p:txBody>
          <a:bodyPr/>
          <a:lstStyle/>
          <a:p>
            <a:pPr algn="ctr" fontAlgn="auto">
              <a:spcBef>
                <a:spcPts val="0"/>
              </a:spcBef>
              <a:spcAft>
                <a:spcPts val="0"/>
              </a:spcAft>
              <a:defRPr/>
            </a:pPr>
            <a:fld id="{418D7ACB-59F9-4257-9841-D1D2FE356178}" type="slidenum">
              <a:rPr lang="tr-TR">
                <a:solidFill>
                  <a:schemeClr val="tx2">
                    <a:lumMod val="60000"/>
                    <a:lumOff val="40000"/>
                  </a:schemeClr>
                </a:solidFill>
                <a:latin typeface="+mn-lt"/>
              </a:rPr>
              <a:pPr algn="ctr" fontAlgn="auto">
                <a:spcBef>
                  <a:spcPts val="0"/>
                </a:spcBef>
                <a:spcAft>
                  <a:spcPts val="0"/>
                </a:spcAft>
                <a:defRPr/>
              </a:pPr>
              <a:t>9</a:t>
            </a:fld>
            <a:endParaRPr lang="tr-TR" dirty="0">
              <a:solidFill>
                <a:schemeClr val="tx2">
                  <a:lumMod val="60000"/>
                  <a:lumOff val="40000"/>
                </a:schemeClr>
              </a:solidFill>
              <a:latin typeface="+mn-lt"/>
            </a:endParaRPr>
          </a:p>
        </p:txBody>
      </p:sp>
      <p:graphicFrame>
        <p:nvGraphicFramePr>
          <p:cNvPr id="7" name="Table 6"/>
          <p:cNvGraphicFramePr>
            <a:graphicFrameLocks noGrp="1"/>
          </p:cNvGraphicFramePr>
          <p:nvPr>
            <p:extLst>
              <p:ext uri="{D42A27DB-BD31-4B8C-83A1-F6EECF244321}">
                <p14:modId xmlns:p14="http://schemas.microsoft.com/office/powerpoint/2010/main" val="2064716769"/>
              </p:ext>
            </p:extLst>
          </p:nvPr>
        </p:nvGraphicFramePr>
        <p:xfrm>
          <a:off x="755576" y="1916832"/>
          <a:ext cx="7848873" cy="2368059"/>
        </p:xfrm>
        <a:graphic>
          <a:graphicData uri="http://schemas.openxmlformats.org/drawingml/2006/table">
            <a:tbl>
              <a:tblPr firstRow="1" firstCol="1" bandRow="1" bandCol="1">
                <a:tableStyleId>{5C22544A-7EE6-4342-B048-85BDC9FD1C3A}</a:tableStyleId>
              </a:tblPr>
              <a:tblGrid>
                <a:gridCol w="1869740"/>
                <a:gridCol w="2131057"/>
                <a:gridCol w="2009270"/>
                <a:gridCol w="1838806"/>
              </a:tblGrid>
              <a:tr h="864096">
                <a:tc>
                  <a:txBody>
                    <a:bodyPr/>
                    <a:lstStyle/>
                    <a:p>
                      <a:pPr algn="ctr">
                        <a:spcAft>
                          <a:spcPts val="0"/>
                        </a:spcAft>
                      </a:pPr>
                      <a:endParaRPr lang="tr-TR" sz="1200" dirty="0" smtClean="0">
                        <a:effectLst/>
                      </a:endParaRPr>
                    </a:p>
                    <a:p>
                      <a:pPr algn="ctr">
                        <a:spcAft>
                          <a:spcPts val="0"/>
                        </a:spcAft>
                      </a:pPr>
                      <a:r>
                        <a:rPr lang="en-GB" sz="1200" dirty="0" smtClean="0">
                          <a:effectLst/>
                        </a:rPr>
                        <a:t>Declared </a:t>
                      </a:r>
                      <a:r>
                        <a:rPr lang="en-GB" sz="1200" dirty="0">
                          <a:effectLst/>
                        </a:rPr>
                        <a:t>Amount</a:t>
                      </a:r>
                      <a:endParaRPr lang="tr-TR" sz="1200" dirty="0">
                        <a:effectLst/>
                      </a:endParaRPr>
                    </a:p>
                    <a:p>
                      <a:pPr algn="ctr">
                        <a:spcAft>
                          <a:spcPts val="0"/>
                        </a:spcAft>
                      </a:pPr>
                      <a:r>
                        <a:rPr lang="en-GB" sz="1200" dirty="0">
                          <a:effectLst/>
                        </a:rPr>
                        <a:t>of Population</a:t>
                      </a:r>
                      <a:endParaRPr lang="tr-TR" sz="1200" dirty="0">
                        <a:effectLst/>
                        <a:latin typeface="Times New Roman"/>
                        <a:ea typeface="Times New Roman"/>
                      </a:endParaRPr>
                    </a:p>
                  </a:txBody>
                  <a:tcPr marL="68580" marR="68580" marT="0" marB="0" anchor="ctr"/>
                </a:tc>
                <a:tc>
                  <a:txBody>
                    <a:bodyPr/>
                    <a:lstStyle/>
                    <a:p>
                      <a:pPr algn="ctr">
                        <a:spcAft>
                          <a:spcPts val="0"/>
                        </a:spcAft>
                      </a:pPr>
                      <a:r>
                        <a:rPr lang="tr-TR" sz="1200" dirty="0" err="1" smtClean="0">
                          <a:effectLst/>
                        </a:rPr>
                        <a:t>Selected</a:t>
                      </a:r>
                      <a:r>
                        <a:rPr lang="tr-TR" sz="1200" baseline="0" dirty="0" smtClean="0">
                          <a:effectLst/>
                        </a:rPr>
                        <a:t> </a:t>
                      </a:r>
                      <a:r>
                        <a:rPr lang="en-GB" sz="1200" dirty="0" smtClean="0">
                          <a:effectLst/>
                        </a:rPr>
                        <a:t>Amount</a:t>
                      </a:r>
                      <a:endParaRPr lang="tr-TR" sz="1200" dirty="0">
                        <a:effectLst/>
                      </a:endParaRPr>
                    </a:p>
                  </a:txBody>
                  <a:tcPr marL="68580" marR="68580" marT="0" marB="0" anchor="ctr"/>
                </a:tc>
                <a:tc>
                  <a:txBody>
                    <a:bodyPr/>
                    <a:lstStyle/>
                    <a:p>
                      <a:pPr algn="ctr">
                        <a:spcAft>
                          <a:spcPts val="0"/>
                        </a:spcAft>
                      </a:pPr>
                      <a:r>
                        <a:rPr lang="en-GB" sz="1200" dirty="0">
                          <a:effectLst/>
                        </a:rPr>
                        <a:t>Amount of</a:t>
                      </a:r>
                      <a:endParaRPr lang="tr-TR" sz="1200" dirty="0">
                        <a:effectLst/>
                      </a:endParaRPr>
                    </a:p>
                    <a:p>
                      <a:pPr algn="ctr">
                        <a:spcAft>
                          <a:spcPts val="0"/>
                        </a:spcAft>
                      </a:pPr>
                      <a:r>
                        <a:rPr lang="en-GB" sz="1200" dirty="0">
                          <a:effectLst/>
                        </a:rPr>
                        <a:t>Ineligible Expenditures</a:t>
                      </a:r>
                      <a:endParaRPr lang="tr-TR" sz="1200" dirty="0">
                        <a:effectLst/>
                        <a:latin typeface="Times New Roman"/>
                        <a:ea typeface="Times New Roman"/>
                      </a:endParaRPr>
                    </a:p>
                  </a:txBody>
                  <a:tcPr marL="68580" marR="68580" marT="0" marB="0" anchor="ctr"/>
                </a:tc>
                <a:tc>
                  <a:txBody>
                    <a:bodyPr/>
                    <a:lstStyle/>
                    <a:p>
                      <a:pPr algn="ctr">
                        <a:spcAft>
                          <a:spcPts val="0"/>
                        </a:spcAft>
                      </a:pPr>
                      <a:r>
                        <a:rPr lang="en-GB" sz="1200" dirty="0">
                          <a:effectLst/>
                        </a:rPr>
                        <a:t>Ratio of</a:t>
                      </a:r>
                      <a:endParaRPr lang="tr-TR" sz="1200" dirty="0">
                        <a:effectLst/>
                      </a:endParaRPr>
                    </a:p>
                    <a:p>
                      <a:pPr algn="ctr">
                        <a:spcAft>
                          <a:spcPts val="0"/>
                        </a:spcAft>
                      </a:pPr>
                      <a:r>
                        <a:rPr lang="en-GB" sz="1200" dirty="0">
                          <a:effectLst/>
                        </a:rPr>
                        <a:t>Ineligible Expenditures</a:t>
                      </a:r>
                      <a:endParaRPr lang="tr-TR" sz="1200" dirty="0">
                        <a:effectLst/>
                        <a:latin typeface="Times New Roman"/>
                        <a:ea typeface="Times New Roman"/>
                      </a:endParaRPr>
                    </a:p>
                  </a:txBody>
                  <a:tcPr marL="68580" marR="68580" marT="0" marB="0" anchor="ctr"/>
                </a:tc>
              </a:tr>
              <a:tr h="501321">
                <a:tc>
                  <a:txBody>
                    <a:bodyPr/>
                    <a:lstStyle/>
                    <a:p>
                      <a:pPr algn="r">
                        <a:spcAft>
                          <a:spcPts val="0"/>
                        </a:spcAft>
                      </a:pPr>
                      <a:r>
                        <a:rPr lang="en-GB" sz="1200">
                          <a:effectLst/>
                        </a:rPr>
                        <a:t>€ 13.979.684,85</a:t>
                      </a:r>
                      <a:endParaRPr lang="tr-TR" sz="1200">
                        <a:effectLst/>
                        <a:latin typeface="Times New Roman"/>
                        <a:ea typeface="Times New Roman"/>
                      </a:endParaRPr>
                    </a:p>
                  </a:txBody>
                  <a:tcPr marL="68580" marR="68580" marT="0" marB="0" anchor="ctr"/>
                </a:tc>
                <a:tc>
                  <a:txBody>
                    <a:bodyPr/>
                    <a:lstStyle/>
                    <a:p>
                      <a:pPr algn="r">
                        <a:spcAft>
                          <a:spcPts val="0"/>
                        </a:spcAft>
                      </a:pPr>
                      <a:r>
                        <a:rPr lang="en-GB" sz="1200" dirty="0">
                          <a:effectLst/>
                        </a:rPr>
                        <a:t>€ 13.979.684,85</a:t>
                      </a:r>
                      <a:endParaRPr lang="tr-TR" sz="1200" dirty="0">
                        <a:effectLst/>
                        <a:latin typeface="Times New Roman"/>
                        <a:ea typeface="Times New Roman"/>
                      </a:endParaRPr>
                    </a:p>
                  </a:txBody>
                  <a:tcPr marL="68580" marR="68580" marT="0" marB="0" anchor="ctr"/>
                </a:tc>
                <a:tc>
                  <a:txBody>
                    <a:bodyPr/>
                    <a:lstStyle/>
                    <a:p>
                      <a:pPr algn="r">
                        <a:spcAft>
                          <a:spcPts val="0"/>
                        </a:spcAft>
                      </a:pPr>
                      <a:r>
                        <a:rPr lang="en-GB" sz="1200" dirty="0">
                          <a:effectLst/>
                        </a:rPr>
                        <a:t>€ 389.841,14</a:t>
                      </a:r>
                      <a:endParaRPr lang="tr-TR" sz="1200" dirty="0">
                        <a:effectLst/>
                        <a:latin typeface="Times New Roman"/>
                        <a:ea typeface="Times New Roman"/>
                      </a:endParaRPr>
                    </a:p>
                  </a:txBody>
                  <a:tcPr marL="68580" marR="68580" marT="0" marB="0" anchor="ctr"/>
                </a:tc>
                <a:tc>
                  <a:txBody>
                    <a:bodyPr/>
                    <a:lstStyle/>
                    <a:p>
                      <a:pPr algn="ctr">
                        <a:spcAft>
                          <a:spcPts val="0"/>
                        </a:spcAft>
                      </a:pPr>
                      <a:r>
                        <a:rPr lang="en-GB" sz="1800" b="1" dirty="0">
                          <a:solidFill>
                            <a:srgbClr val="FF0000"/>
                          </a:solidFill>
                          <a:effectLst/>
                        </a:rPr>
                        <a:t>2,79%</a:t>
                      </a:r>
                      <a:endParaRPr lang="tr-TR" sz="1800" b="1" dirty="0">
                        <a:solidFill>
                          <a:srgbClr val="FF0000"/>
                        </a:solidFill>
                        <a:effectLst/>
                        <a:latin typeface="Times New Roman"/>
                        <a:ea typeface="Times New Roman"/>
                      </a:endParaRPr>
                    </a:p>
                  </a:txBody>
                  <a:tcPr marL="68580" marR="68580" marT="0" marB="0" anchor="ctr"/>
                </a:tc>
              </a:tr>
              <a:tr h="501321">
                <a:tc>
                  <a:txBody>
                    <a:bodyPr/>
                    <a:lstStyle/>
                    <a:p>
                      <a:pPr algn="r">
                        <a:spcAft>
                          <a:spcPts val="0"/>
                        </a:spcAft>
                      </a:pPr>
                      <a:r>
                        <a:rPr lang="en-GB" sz="1200" dirty="0">
                          <a:effectLst/>
                        </a:rPr>
                        <a:t>€ 35.384.146,73</a:t>
                      </a:r>
                      <a:endParaRPr lang="tr-TR" sz="1200" dirty="0">
                        <a:effectLst/>
                        <a:latin typeface="Times New Roman"/>
                        <a:ea typeface="Times New Roman"/>
                      </a:endParaRPr>
                    </a:p>
                  </a:txBody>
                  <a:tcPr marL="68580" marR="68580" marT="0" marB="0" anchor="ctr"/>
                </a:tc>
                <a:tc>
                  <a:txBody>
                    <a:bodyPr/>
                    <a:lstStyle/>
                    <a:p>
                      <a:pPr algn="r">
                        <a:spcAft>
                          <a:spcPts val="0"/>
                        </a:spcAft>
                      </a:pPr>
                      <a:r>
                        <a:rPr lang="en-GB" sz="1200" dirty="0">
                          <a:effectLst/>
                        </a:rPr>
                        <a:t>€ 7.350.135,75</a:t>
                      </a:r>
                      <a:endParaRPr lang="tr-TR" sz="1200" dirty="0">
                        <a:effectLst/>
                        <a:latin typeface="Times New Roman"/>
                        <a:ea typeface="Times New Roman"/>
                      </a:endParaRPr>
                    </a:p>
                  </a:txBody>
                  <a:tcPr marL="68580" marR="68580" marT="0" marB="0" anchor="ctr"/>
                </a:tc>
                <a:tc>
                  <a:txBody>
                    <a:bodyPr/>
                    <a:lstStyle/>
                    <a:p>
                      <a:pPr algn="r">
                        <a:spcAft>
                          <a:spcPts val="0"/>
                        </a:spcAft>
                      </a:pPr>
                      <a:r>
                        <a:rPr lang="en-GB" sz="1200" dirty="0">
                          <a:effectLst/>
                        </a:rPr>
                        <a:t>€ 124.792,69</a:t>
                      </a:r>
                      <a:endParaRPr lang="tr-TR" sz="1200" dirty="0">
                        <a:effectLst/>
                        <a:latin typeface="Times New Roman"/>
                        <a:ea typeface="Times New Roman"/>
                      </a:endParaRPr>
                    </a:p>
                  </a:txBody>
                  <a:tcPr marL="68580" marR="68580" marT="0" marB="0" anchor="ctr"/>
                </a:tc>
                <a:tc>
                  <a:txBody>
                    <a:bodyPr/>
                    <a:lstStyle/>
                    <a:p>
                      <a:pPr algn="ctr">
                        <a:spcAft>
                          <a:spcPts val="0"/>
                        </a:spcAft>
                      </a:pPr>
                      <a:r>
                        <a:rPr lang="en-GB" sz="1800" b="1" dirty="0">
                          <a:solidFill>
                            <a:srgbClr val="FF0000"/>
                          </a:solidFill>
                          <a:effectLst/>
                        </a:rPr>
                        <a:t>1,70%</a:t>
                      </a:r>
                      <a:endParaRPr lang="tr-TR" sz="1800" b="1" dirty="0">
                        <a:solidFill>
                          <a:srgbClr val="FF0000"/>
                        </a:solidFill>
                        <a:effectLst/>
                        <a:latin typeface="Times New Roman"/>
                        <a:ea typeface="Times New Roman"/>
                      </a:endParaRPr>
                    </a:p>
                  </a:txBody>
                  <a:tcPr marL="68580" marR="68580" marT="0" marB="0" anchor="ctr"/>
                </a:tc>
              </a:tr>
              <a:tr h="501321">
                <a:tc>
                  <a:txBody>
                    <a:bodyPr/>
                    <a:lstStyle/>
                    <a:p>
                      <a:pPr algn="r">
                        <a:spcAft>
                          <a:spcPts val="0"/>
                        </a:spcAft>
                      </a:pPr>
                      <a:endParaRPr lang="tr-TR" sz="1200" dirty="0">
                        <a:effectLst/>
                        <a:latin typeface="Times New Roman"/>
                        <a:ea typeface="Times New Roman"/>
                      </a:endParaRPr>
                    </a:p>
                  </a:txBody>
                  <a:tcPr marL="68580" marR="68580" marT="0" marB="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Total Ineligible Expenditures</a:t>
                      </a:r>
                      <a:endParaRPr lang="tr-TR" sz="1200" kern="1200" dirty="0" smtClean="0">
                        <a:solidFill>
                          <a:schemeClr val="tx1"/>
                        </a:solidFill>
                        <a:effectLst/>
                        <a:latin typeface="+mn-lt"/>
                        <a:ea typeface="+mn-ea"/>
                        <a:cs typeface="+mn-cs"/>
                      </a:endParaRPr>
                    </a:p>
                    <a:p>
                      <a:pPr algn="r">
                        <a:spcAft>
                          <a:spcPts val="0"/>
                        </a:spcAft>
                      </a:pPr>
                      <a:endParaRPr lang="tr-TR" sz="1200" dirty="0">
                        <a:effectLst/>
                        <a:latin typeface="Times New Roman"/>
                        <a:ea typeface="Times New Roman"/>
                      </a:endParaRPr>
                    </a:p>
                  </a:txBody>
                  <a:tcPr marL="68580" marR="68580" marT="0" marB="0" anchor="ctr"/>
                </a:tc>
                <a:tc>
                  <a:txBody>
                    <a:bodyPr/>
                    <a:lstStyle/>
                    <a:p>
                      <a:pPr algn="r">
                        <a:spcAft>
                          <a:spcPts val="0"/>
                        </a:spcAft>
                      </a:pPr>
                      <a:r>
                        <a:rPr lang="tr-TR" sz="1600" dirty="0" smtClean="0">
                          <a:effectLst/>
                          <a:latin typeface="Times New Roman"/>
                          <a:ea typeface="Times New Roman"/>
                        </a:rPr>
                        <a:t>€ 514.633,83</a:t>
                      </a:r>
                      <a:endParaRPr lang="tr-TR" sz="1600" dirty="0">
                        <a:effectLst/>
                        <a:latin typeface="Times New Roman"/>
                        <a:ea typeface="Times New Roman"/>
                      </a:endParaRPr>
                    </a:p>
                  </a:txBody>
                  <a:tcPr marL="68580" marR="68580" marT="0" marB="0" anchor="ctr"/>
                </a:tc>
                <a:tc>
                  <a:txBody>
                    <a:bodyPr/>
                    <a:lstStyle/>
                    <a:p>
                      <a:pPr algn="r">
                        <a:spcAft>
                          <a:spcPts val="0"/>
                        </a:spcAft>
                      </a:pPr>
                      <a:endParaRPr lang="tr-TR" sz="1200" dirty="0" smtClean="0">
                        <a:effectLst/>
                      </a:endParaRPr>
                    </a:p>
                    <a:p>
                      <a:pPr algn="ctr">
                        <a:spcAft>
                          <a:spcPts val="0"/>
                        </a:spcAft>
                      </a:pPr>
                      <a:endParaRPr lang="tr-TR" sz="1200" dirty="0">
                        <a:effectLst/>
                        <a:latin typeface="Times New Roman"/>
                        <a:ea typeface="Times New Roman"/>
                      </a:endParaRPr>
                    </a:p>
                  </a:txBody>
                  <a:tcPr marL="68580" marR="68580" marT="0" marB="0" anchor="ctr"/>
                </a:tc>
              </a:tr>
            </a:tbl>
          </a:graphicData>
        </a:graphic>
      </p:graphicFrame>
      <mc:AlternateContent xmlns:mc="http://schemas.openxmlformats.org/markup-compatibility/2006">
        <mc:Choice xmlns:a14="http://schemas.microsoft.com/office/drawing/2010/main" Requires="a14">
          <p:sp>
            <p:nvSpPr>
              <p:cNvPr id="8" name="TextBox 7"/>
              <p:cNvSpPr txBox="1"/>
              <p:nvPr/>
            </p:nvSpPr>
            <p:spPr>
              <a:xfrm>
                <a:off x="776660" y="4365104"/>
                <a:ext cx="7776864" cy="1627433"/>
              </a:xfrm>
              <a:prstGeom prst="rect">
                <a:avLst/>
              </a:prstGeom>
              <a:noFill/>
            </p:spPr>
            <p:txBody>
              <a:bodyPr wrap="square" rtlCol="0">
                <a:spAutoFit/>
              </a:bodyPr>
              <a:lstStyle/>
              <a:p>
                <a:pPr algn="just"/>
                <a:r>
                  <a:rPr lang="tr-TR" sz="1600" dirty="0" smtClean="0">
                    <a:latin typeface="+mn-lt"/>
                  </a:rPr>
                  <a:t>*</a:t>
                </a:r>
                <a:r>
                  <a:rPr lang="en-GB" sz="1600" dirty="0" smtClean="0">
                    <a:latin typeface="+mn-lt"/>
                  </a:rPr>
                  <a:t>The </a:t>
                </a:r>
                <a:r>
                  <a:rPr lang="en-GB" sz="1600" dirty="0">
                    <a:latin typeface="+mn-lt"/>
                  </a:rPr>
                  <a:t>audit team projected the ineligible expenditures found in the sample to the population by multiplying 1,70 with total declared amount for all grant projects in the population. </a:t>
                </a:r>
                <a:endParaRPr lang="tr-TR" sz="1600" dirty="0">
                  <a:latin typeface="+mn-lt"/>
                </a:endParaRPr>
              </a:p>
              <a:p>
                <a:pPr/>
                <a14:m>
                  <m:oMathPara xmlns:m="http://schemas.openxmlformats.org/officeDocument/2006/math">
                    <m:oMathParaPr>
                      <m:jc m:val="left"/>
                    </m:oMathParaPr>
                    <m:oMath xmlns:m="http://schemas.openxmlformats.org/officeDocument/2006/math">
                      <m:f>
                        <m:fPr>
                          <m:ctrlPr>
                            <a:rPr lang="tr-TR" sz="1600" i="1">
                              <a:latin typeface="Cambria Math"/>
                            </a:rPr>
                          </m:ctrlPr>
                        </m:fPr>
                        <m:num>
                          <m:r>
                            <a:rPr lang="en-GB" sz="1600" i="1">
                              <a:latin typeface="Cambria Math"/>
                            </a:rPr>
                            <m:t>124.792,69</m:t>
                          </m:r>
                        </m:num>
                        <m:den>
                          <m:r>
                            <a:rPr lang="en-GB" sz="1600" i="1">
                              <a:latin typeface="Cambria Math"/>
                            </a:rPr>
                            <m:t>7.350.135,75</m:t>
                          </m:r>
                        </m:den>
                      </m:f>
                      <m:r>
                        <a:rPr lang="en-GB" sz="1600" i="1">
                          <a:latin typeface="Cambria Math"/>
                        </a:rPr>
                        <m:t>×35.384.146,73</m:t>
                      </m:r>
                    </m:oMath>
                  </m:oMathPara>
                </a14:m>
                <a:endParaRPr lang="tr-TR" sz="1600" dirty="0">
                  <a:latin typeface="+mn-lt"/>
                </a:endParaRPr>
              </a:p>
              <a:p>
                <a:endParaRPr lang="tr-TR" sz="2000" dirty="0">
                  <a:latin typeface="Times New Roman"/>
                  <a:ea typeface="Times New Roman"/>
                </a:endParaRPr>
              </a:p>
            </p:txBody>
          </p:sp>
        </mc:Choice>
        <mc:Fallback>
          <p:sp>
            <p:nvSpPr>
              <p:cNvPr id="8" name="TextBox 7"/>
              <p:cNvSpPr txBox="1">
                <a:spLocks noRot="1" noChangeAspect="1" noMove="1" noResize="1" noEditPoints="1" noAdjustHandles="1" noChangeArrowheads="1" noChangeShapeType="1" noTextEdit="1"/>
              </p:cNvSpPr>
              <p:nvPr/>
            </p:nvSpPr>
            <p:spPr>
              <a:xfrm>
                <a:off x="776660" y="4365104"/>
                <a:ext cx="7776864" cy="1627433"/>
              </a:xfrm>
              <a:prstGeom prst="rect">
                <a:avLst/>
              </a:prstGeom>
              <a:blipFill rotWithShape="1">
                <a:blip r:embed="rId3"/>
                <a:stretch>
                  <a:fillRect l="-392" t="-1124" r="-470"/>
                </a:stretch>
              </a:blipFill>
            </p:spPr>
            <p:txBody>
              <a:bodyPr/>
              <a:lstStyle/>
              <a:p>
                <a:r>
                  <a:rPr lang="tr-TR">
                    <a:noFill/>
                  </a:rPr>
                  <a:t> </a:t>
                </a:r>
              </a:p>
            </p:txBody>
          </p:sp>
        </mc:Fallback>
      </mc:AlternateContent>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1760</TotalTime>
  <Words>1064</Words>
  <Application>Microsoft Office PowerPoint</Application>
  <PresentationFormat>On-screen Show (4:3)</PresentationFormat>
  <Paragraphs>262</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Content </vt:lpstr>
      <vt:lpstr>i.Structure of AA in Component IV </vt:lpstr>
      <vt:lpstr>ii. Audit Work for year 2012  </vt:lpstr>
      <vt:lpstr>iii. System Audits </vt:lpstr>
      <vt:lpstr>iii. System Audits </vt:lpstr>
      <vt:lpstr>iv. Audits of Operations </vt:lpstr>
      <vt:lpstr>iv. Audits of Operations </vt:lpstr>
      <vt:lpstr>iv. Audits of Operations </vt:lpstr>
      <vt:lpstr>iv. Audits of Operations </vt:lpstr>
      <vt:lpstr>v. Follow-up of Previous Year’s Audit Findings </vt:lpstr>
      <vt:lpstr>v. Follow-up of Previous Year’s Audit Findings </vt:lpstr>
      <vt:lpstr>v. Follow-up of Previous Year’s Audit Findings </vt:lpstr>
      <vt:lpstr>v. Follow-up of Previous Year’s Audit Findings </vt:lpstr>
      <vt:lpstr>vi. Assessment of Changes in MCS</vt:lpstr>
      <vt:lpstr>vi. AAAR/AAO</vt:lpstr>
      <vt:lpstr>vi. AAAR/AAO</vt:lpstr>
      <vt:lpstr>PowerPoint Presentation</vt:lpstr>
      <vt:lpstr>PowerPoint Presentation</vt:lpstr>
    </vt:vector>
  </TitlesOfParts>
  <Company>hm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yalcin.ay</dc:creator>
  <cp:lastModifiedBy>AKIF AKSAM</cp:lastModifiedBy>
  <cp:revision>144</cp:revision>
  <cp:lastPrinted>2012-11-29T15:38:15Z</cp:lastPrinted>
  <dcterms:created xsi:type="dcterms:W3CDTF">2012-01-25T10:16:18Z</dcterms:created>
  <dcterms:modified xsi:type="dcterms:W3CDTF">2013-06-20T13:25:03Z</dcterms:modified>
</cp:coreProperties>
</file>